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67"/>
  </p:notesMasterIdLst>
  <p:sldIdLst>
    <p:sldId id="257" r:id="rId3"/>
    <p:sldId id="258" r:id="rId4"/>
    <p:sldId id="259" r:id="rId5"/>
    <p:sldId id="260" r:id="rId6"/>
    <p:sldId id="261" r:id="rId7"/>
    <p:sldId id="262" r:id="rId8"/>
    <p:sldId id="263" r:id="rId9"/>
    <p:sldId id="265" r:id="rId10"/>
    <p:sldId id="266" r:id="rId11"/>
    <p:sldId id="264" r:id="rId12"/>
    <p:sldId id="267" r:id="rId13"/>
    <p:sldId id="268" r:id="rId14"/>
    <p:sldId id="269" r:id="rId15"/>
    <p:sldId id="274" r:id="rId16"/>
    <p:sldId id="270" r:id="rId17"/>
    <p:sldId id="277" r:id="rId18"/>
    <p:sldId id="271" r:id="rId19"/>
    <p:sldId id="272" r:id="rId20"/>
    <p:sldId id="278" r:id="rId21"/>
    <p:sldId id="273"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23" r:id="rId57"/>
    <p:sldId id="322" r:id="rId58"/>
    <p:sldId id="315" r:id="rId59"/>
    <p:sldId id="316" r:id="rId60"/>
    <p:sldId id="317" r:id="rId61"/>
    <p:sldId id="318" r:id="rId62"/>
    <p:sldId id="319" r:id="rId63"/>
    <p:sldId id="320" r:id="rId64"/>
    <p:sldId id="321" r:id="rId65"/>
    <p:sldId id="313"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BDFA874-9A9B-4EE1-B942-3B8558578420}" v="6" dt="2025-04-20T18:56:17.4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06" autoAdjust="0"/>
    <p:restoredTop sz="94660"/>
  </p:normalViewPr>
  <p:slideViewPr>
    <p:cSldViewPr snapToGrid="0">
      <p:cViewPr>
        <p:scale>
          <a:sx n="83" d="100"/>
          <a:sy n="83" d="100"/>
        </p:scale>
        <p:origin x="390"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microsoft.com/office/2016/11/relationships/changesInfo" Target="changesInfos/changesInfo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 Raju Chauhan" userId="4866b8f6b4cef05c" providerId="LiveId" clId="{ABDFA874-9A9B-4EE1-B942-3B8558578420}"/>
    <pc:docChg chg="custSel addSld delSld modSld">
      <pc:chgData name="Dr Raju Chauhan" userId="4866b8f6b4cef05c" providerId="LiveId" clId="{ABDFA874-9A9B-4EE1-B942-3B8558578420}" dt="2025-04-20T18:56:24.790" v="290" actId="14100"/>
      <pc:docMkLst>
        <pc:docMk/>
      </pc:docMkLst>
      <pc:sldChg chg="addSp delSp modSp mod">
        <pc:chgData name="Dr Raju Chauhan" userId="4866b8f6b4cef05c" providerId="LiveId" clId="{ABDFA874-9A9B-4EE1-B942-3B8558578420}" dt="2025-04-20T18:34:55.925" v="55" actId="1076"/>
        <pc:sldMkLst>
          <pc:docMk/>
          <pc:sldMk cId="3508054440" sldId="312"/>
        </pc:sldMkLst>
        <pc:spChg chg="del mod">
          <ac:chgData name="Dr Raju Chauhan" userId="4866b8f6b4cef05c" providerId="LiveId" clId="{ABDFA874-9A9B-4EE1-B942-3B8558578420}" dt="2025-04-20T18:32:25.814" v="20" actId="478"/>
          <ac:spMkLst>
            <pc:docMk/>
            <pc:sldMk cId="3508054440" sldId="312"/>
            <ac:spMk id="4" creationId="{492A07CA-28F8-EAB2-2F26-14019D649F7F}"/>
          </ac:spMkLst>
        </pc:spChg>
        <pc:spChg chg="mod">
          <ac:chgData name="Dr Raju Chauhan" userId="4866b8f6b4cef05c" providerId="LiveId" clId="{ABDFA874-9A9B-4EE1-B942-3B8558578420}" dt="2025-04-20T18:32:47.040" v="53" actId="20577"/>
          <ac:spMkLst>
            <pc:docMk/>
            <pc:sldMk cId="3508054440" sldId="312"/>
            <ac:spMk id="5" creationId="{FED82018-A1B6-E066-7929-05409AB2DD38}"/>
          </ac:spMkLst>
        </pc:spChg>
        <pc:picChg chg="del">
          <ac:chgData name="Dr Raju Chauhan" userId="4866b8f6b4cef05c" providerId="LiveId" clId="{ABDFA874-9A9B-4EE1-B942-3B8558578420}" dt="2025-04-20T18:32:17.274" v="17" actId="478"/>
          <ac:picMkLst>
            <pc:docMk/>
            <pc:sldMk cId="3508054440" sldId="312"/>
            <ac:picMk id="6" creationId="{CEF0A187-34C2-A99E-89CD-1E173A6686BA}"/>
          </ac:picMkLst>
        </pc:picChg>
        <pc:picChg chg="add mod">
          <ac:chgData name="Dr Raju Chauhan" userId="4866b8f6b4cef05c" providerId="LiveId" clId="{ABDFA874-9A9B-4EE1-B942-3B8558578420}" dt="2025-04-20T18:34:55.925" v="55" actId="1076"/>
          <ac:picMkLst>
            <pc:docMk/>
            <pc:sldMk cId="3508054440" sldId="312"/>
            <ac:picMk id="8" creationId="{F963F580-7FA3-C4AD-7834-E078430EA756}"/>
          </ac:picMkLst>
        </pc:picChg>
      </pc:sldChg>
      <pc:sldChg chg="addSp modSp mod">
        <pc:chgData name="Dr Raju Chauhan" userId="4866b8f6b4cef05c" providerId="LiveId" clId="{ABDFA874-9A9B-4EE1-B942-3B8558578420}" dt="2025-04-20T18:56:24.790" v="290" actId="14100"/>
        <pc:sldMkLst>
          <pc:docMk/>
          <pc:sldMk cId="3784820201" sldId="313"/>
        </pc:sldMkLst>
        <pc:spChg chg="mod">
          <ac:chgData name="Dr Raju Chauhan" userId="4866b8f6b4cef05c" providerId="LiveId" clId="{ABDFA874-9A9B-4EE1-B942-3B8558578420}" dt="2025-04-20T18:56:18.471" v="289" actId="6549"/>
          <ac:spMkLst>
            <pc:docMk/>
            <pc:sldMk cId="3784820201" sldId="313"/>
            <ac:spMk id="4" creationId="{A851248D-520E-5FCD-A384-B80581053174}"/>
          </ac:spMkLst>
        </pc:spChg>
        <pc:picChg chg="add">
          <ac:chgData name="Dr Raju Chauhan" userId="4866b8f6b4cef05c" providerId="LiveId" clId="{ABDFA874-9A9B-4EE1-B942-3B8558578420}" dt="2025-04-20T18:27:40.525" v="11"/>
          <ac:picMkLst>
            <pc:docMk/>
            <pc:sldMk cId="3784820201" sldId="313"/>
            <ac:picMk id="3" creationId="{1AA76118-9B6D-E1FC-8CBA-BE13500B6D44}"/>
          </ac:picMkLst>
        </pc:picChg>
        <pc:picChg chg="add mod">
          <ac:chgData name="Dr Raju Chauhan" userId="4866b8f6b4cef05c" providerId="LiveId" clId="{ABDFA874-9A9B-4EE1-B942-3B8558578420}" dt="2025-04-20T18:56:24.790" v="290" actId="14100"/>
          <ac:picMkLst>
            <pc:docMk/>
            <pc:sldMk cId="3784820201" sldId="313"/>
            <ac:picMk id="7" creationId="{9D2DB8F1-3F6A-4335-9F61-E9B8A4724C9A}"/>
          </ac:picMkLst>
        </pc:picChg>
      </pc:sldChg>
      <pc:sldChg chg="del">
        <pc:chgData name="Dr Raju Chauhan" userId="4866b8f6b4cef05c" providerId="LiveId" clId="{ABDFA874-9A9B-4EE1-B942-3B8558578420}" dt="2025-04-20T18:55:54.682" v="271" actId="47"/>
        <pc:sldMkLst>
          <pc:docMk/>
          <pc:sldMk cId="1016061941" sldId="314"/>
        </pc:sldMkLst>
      </pc:sldChg>
      <pc:sldChg chg="add">
        <pc:chgData name="Dr Raju Chauhan" userId="4866b8f6b4cef05c" providerId="LiveId" clId="{ABDFA874-9A9B-4EE1-B942-3B8558578420}" dt="2025-04-20T18:32:02.529" v="15" actId="2890"/>
        <pc:sldMkLst>
          <pc:docMk/>
          <pc:sldMk cId="4018091828" sldId="322"/>
        </pc:sldMkLst>
      </pc:sldChg>
      <pc:sldChg chg="addSp delSp modSp add mod">
        <pc:chgData name="Dr Raju Chauhan" userId="4866b8f6b4cef05c" providerId="LiveId" clId="{ABDFA874-9A9B-4EE1-B942-3B8558578420}" dt="2025-04-20T18:42:19.197" v="270" actId="1076"/>
        <pc:sldMkLst>
          <pc:docMk/>
          <pc:sldMk cId="1289030252" sldId="323"/>
        </pc:sldMkLst>
        <pc:spChg chg="mod">
          <ac:chgData name="Dr Raju Chauhan" userId="4866b8f6b4cef05c" providerId="LiveId" clId="{ABDFA874-9A9B-4EE1-B942-3B8558578420}" dt="2025-04-20T18:35:37.018" v="90" actId="20577"/>
          <ac:spMkLst>
            <pc:docMk/>
            <pc:sldMk cId="1289030252" sldId="323"/>
            <ac:spMk id="5" creationId="{36A7A03C-6F9A-FA9F-882D-E60CF4F874CC}"/>
          </ac:spMkLst>
        </pc:spChg>
        <pc:spChg chg="add mod">
          <ac:chgData name="Dr Raju Chauhan" userId="4866b8f6b4cef05c" providerId="LiveId" clId="{ABDFA874-9A9B-4EE1-B942-3B8558578420}" dt="2025-04-20T18:42:19.197" v="270" actId="1076"/>
          <ac:spMkLst>
            <pc:docMk/>
            <pc:sldMk cId="1289030252" sldId="323"/>
            <ac:spMk id="6" creationId="{9D43FA75-75BB-0F36-3899-D28888DDEC68}"/>
          </ac:spMkLst>
        </pc:spChg>
        <pc:picChg chg="add mod">
          <ac:chgData name="Dr Raju Chauhan" userId="4866b8f6b4cef05c" providerId="LiveId" clId="{ABDFA874-9A9B-4EE1-B942-3B8558578420}" dt="2025-04-20T18:35:12.844" v="60" actId="14100"/>
          <ac:picMkLst>
            <pc:docMk/>
            <pc:sldMk cId="1289030252" sldId="323"/>
            <ac:picMk id="4" creationId="{14FD77BD-29E7-9CEB-3625-3FD267B87E60}"/>
          </ac:picMkLst>
        </pc:picChg>
        <pc:picChg chg="del">
          <ac:chgData name="Dr Raju Chauhan" userId="4866b8f6b4cef05c" providerId="LiveId" clId="{ABDFA874-9A9B-4EE1-B942-3B8558578420}" dt="2025-04-20T18:35:02.189" v="57" actId="478"/>
          <ac:picMkLst>
            <pc:docMk/>
            <pc:sldMk cId="1289030252" sldId="323"/>
            <ac:picMk id="8" creationId="{803FFD44-F20F-983B-77E6-01A59D9AB29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2C47CF-BD49-45D4-9FE1-A7C628BE0083}" type="datetimeFigureOut">
              <a:rPr lang="en-IN" smtClean="0"/>
              <a:t>20-04-2025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72881E-C818-4BA8-B9CE-11F3FB34F27A}" type="slidenum">
              <a:rPr lang="en-IN" smtClean="0"/>
              <a:t>‹#›</a:t>
            </a:fld>
            <a:endParaRPr lang="en-IN"/>
          </a:p>
        </p:txBody>
      </p:sp>
    </p:spTree>
    <p:extLst>
      <p:ext uri="{BB962C8B-B14F-4D97-AF65-F5344CB8AC3E}">
        <p14:creationId xmlns:p14="http://schemas.microsoft.com/office/powerpoint/2010/main" val="50259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072881E-C818-4BA8-B9CE-11F3FB34F27A}" type="slidenum">
              <a:rPr lang="en-IN" smtClean="0"/>
              <a:t>39</a:t>
            </a:fld>
            <a:endParaRPr lang="en-IN"/>
          </a:p>
        </p:txBody>
      </p:sp>
    </p:spTree>
    <p:extLst>
      <p:ext uri="{BB962C8B-B14F-4D97-AF65-F5344CB8AC3E}">
        <p14:creationId xmlns:p14="http://schemas.microsoft.com/office/powerpoint/2010/main" val="26461583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3BBDC-4936-6B26-62E5-A970043DB2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3774CD-6B2C-22E4-7204-843C4B9108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900FC6-7250-A5D5-89FC-431ACBCA552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D91B3259-9CEE-9C38-D58B-B3F743E4143A}"/>
              </a:ext>
            </a:extLst>
          </p:cNvPr>
          <p:cNvSpPr>
            <a:spLocks noGrp="1"/>
          </p:cNvSpPr>
          <p:nvPr>
            <p:ph type="sldNum" sz="quarter" idx="5"/>
          </p:nvPr>
        </p:nvSpPr>
        <p:spPr/>
        <p:txBody>
          <a:bodyPr/>
          <a:lstStyle/>
          <a:p>
            <a:fld id="{4072881E-C818-4BA8-B9CE-11F3FB34F27A}" type="slidenum">
              <a:rPr lang="en-IN" smtClean="0"/>
              <a:t>48</a:t>
            </a:fld>
            <a:endParaRPr lang="en-IN"/>
          </a:p>
        </p:txBody>
      </p:sp>
    </p:spTree>
    <p:extLst>
      <p:ext uri="{BB962C8B-B14F-4D97-AF65-F5344CB8AC3E}">
        <p14:creationId xmlns:p14="http://schemas.microsoft.com/office/powerpoint/2010/main" val="2106015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DB992-A989-F52A-6E51-5D27D906D0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2168A9-47CA-E92E-A56F-0A4F8F576D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D8B3BE-A67D-B897-AFB4-0347D5F8D43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F99618EE-BA04-9823-D7AD-CF7B10F0A31C}"/>
              </a:ext>
            </a:extLst>
          </p:cNvPr>
          <p:cNvSpPr>
            <a:spLocks noGrp="1"/>
          </p:cNvSpPr>
          <p:nvPr>
            <p:ph type="sldNum" sz="quarter" idx="5"/>
          </p:nvPr>
        </p:nvSpPr>
        <p:spPr/>
        <p:txBody>
          <a:bodyPr/>
          <a:lstStyle/>
          <a:p>
            <a:fld id="{4072881E-C818-4BA8-B9CE-11F3FB34F27A}" type="slidenum">
              <a:rPr lang="en-IN" smtClean="0"/>
              <a:t>49</a:t>
            </a:fld>
            <a:endParaRPr lang="en-IN"/>
          </a:p>
        </p:txBody>
      </p:sp>
    </p:spTree>
    <p:extLst>
      <p:ext uri="{BB962C8B-B14F-4D97-AF65-F5344CB8AC3E}">
        <p14:creationId xmlns:p14="http://schemas.microsoft.com/office/powerpoint/2010/main" val="941384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3327E-6630-F20F-7C66-649299140F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B14F32-8E19-926D-8D16-13212DA72D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0AA0DB-C70B-E38C-DCB9-D5FA91754CC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62CFA09-1104-6832-845D-1022599E54AF}"/>
              </a:ext>
            </a:extLst>
          </p:cNvPr>
          <p:cNvSpPr>
            <a:spLocks noGrp="1"/>
          </p:cNvSpPr>
          <p:nvPr>
            <p:ph type="sldNum" sz="quarter" idx="5"/>
          </p:nvPr>
        </p:nvSpPr>
        <p:spPr/>
        <p:txBody>
          <a:bodyPr/>
          <a:lstStyle/>
          <a:p>
            <a:fld id="{4072881E-C818-4BA8-B9CE-11F3FB34F27A}" type="slidenum">
              <a:rPr lang="en-IN" smtClean="0"/>
              <a:t>50</a:t>
            </a:fld>
            <a:endParaRPr lang="en-IN"/>
          </a:p>
        </p:txBody>
      </p:sp>
    </p:spTree>
    <p:extLst>
      <p:ext uri="{BB962C8B-B14F-4D97-AF65-F5344CB8AC3E}">
        <p14:creationId xmlns:p14="http://schemas.microsoft.com/office/powerpoint/2010/main" val="33153639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06FFF-5752-E050-AA0D-A3AE87EC95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8B3C85-46D4-BFEC-01BE-FADBA15322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3918A6-5FAD-4E53-A737-79ADA329A8F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7628F7A-43D0-3217-6911-E6D364CDAC83}"/>
              </a:ext>
            </a:extLst>
          </p:cNvPr>
          <p:cNvSpPr>
            <a:spLocks noGrp="1"/>
          </p:cNvSpPr>
          <p:nvPr>
            <p:ph type="sldNum" sz="quarter" idx="5"/>
          </p:nvPr>
        </p:nvSpPr>
        <p:spPr/>
        <p:txBody>
          <a:bodyPr/>
          <a:lstStyle/>
          <a:p>
            <a:fld id="{4072881E-C818-4BA8-B9CE-11F3FB34F27A}" type="slidenum">
              <a:rPr lang="en-IN" smtClean="0"/>
              <a:t>51</a:t>
            </a:fld>
            <a:endParaRPr lang="en-IN"/>
          </a:p>
        </p:txBody>
      </p:sp>
    </p:spTree>
    <p:extLst>
      <p:ext uri="{BB962C8B-B14F-4D97-AF65-F5344CB8AC3E}">
        <p14:creationId xmlns:p14="http://schemas.microsoft.com/office/powerpoint/2010/main" val="39018312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F0F5E-A7D5-6E6E-038D-9DE375C027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276CB9-3F42-CCDA-2690-A8B7E3DA19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1C9D50-C487-252A-37A2-E958D4E376D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B55C682-C2C9-64CD-E5B4-6C3E82C071CD}"/>
              </a:ext>
            </a:extLst>
          </p:cNvPr>
          <p:cNvSpPr>
            <a:spLocks noGrp="1"/>
          </p:cNvSpPr>
          <p:nvPr>
            <p:ph type="sldNum" sz="quarter" idx="5"/>
          </p:nvPr>
        </p:nvSpPr>
        <p:spPr/>
        <p:txBody>
          <a:bodyPr/>
          <a:lstStyle/>
          <a:p>
            <a:fld id="{4072881E-C818-4BA8-B9CE-11F3FB34F27A}" type="slidenum">
              <a:rPr lang="en-IN" smtClean="0"/>
              <a:t>52</a:t>
            </a:fld>
            <a:endParaRPr lang="en-IN"/>
          </a:p>
        </p:txBody>
      </p:sp>
    </p:spTree>
    <p:extLst>
      <p:ext uri="{BB962C8B-B14F-4D97-AF65-F5344CB8AC3E}">
        <p14:creationId xmlns:p14="http://schemas.microsoft.com/office/powerpoint/2010/main" val="38459420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9B31C-3C14-100D-57A2-2DD0013875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C237E6-0685-8183-278C-222A78D293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3A4B16-907E-6434-E2A9-EE09D43BB5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D240693-51A4-0ED1-6671-54178846A943}"/>
              </a:ext>
            </a:extLst>
          </p:cNvPr>
          <p:cNvSpPr>
            <a:spLocks noGrp="1"/>
          </p:cNvSpPr>
          <p:nvPr>
            <p:ph type="sldNum" sz="quarter" idx="5"/>
          </p:nvPr>
        </p:nvSpPr>
        <p:spPr/>
        <p:txBody>
          <a:bodyPr/>
          <a:lstStyle/>
          <a:p>
            <a:fld id="{4072881E-C818-4BA8-B9CE-11F3FB34F27A}" type="slidenum">
              <a:rPr lang="en-IN" smtClean="0"/>
              <a:t>53</a:t>
            </a:fld>
            <a:endParaRPr lang="en-IN"/>
          </a:p>
        </p:txBody>
      </p:sp>
    </p:spTree>
    <p:extLst>
      <p:ext uri="{BB962C8B-B14F-4D97-AF65-F5344CB8AC3E}">
        <p14:creationId xmlns:p14="http://schemas.microsoft.com/office/powerpoint/2010/main" val="29713882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84B0A-C71A-ED9C-02B0-F89F706175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2CFFA8-588F-7ED9-2F1A-CE5DC7A96D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87DCE1-2DA7-FE1E-83F7-C303657C8B50}"/>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8B56363-C5C0-BB5F-5813-862579A45CEF}"/>
              </a:ext>
            </a:extLst>
          </p:cNvPr>
          <p:cNvSpPr>
            <a:spLocks noGrp="1"/>
          </p:cNvSpPr>
          <p:nvPr>
            <p:ph type="sldNum" sz="quarter" idx="5"/>
          </p:nvPr>
        </p:nvSpPr>
        <p:spPr/>
        <p:txBody>
          <a:bodyPr/>
          <a:lstStyle/>
          <a:p>
            <a:fld id="{4072881E-C818-4BA8-B9CE-11F3FB34F27A}" type="slidenum">
              <a:rPr lang="en-IN" smtClean="0"/>
              <a:t>54</a:t>
            </a:fld>
            <a:endParaRPr lang="en-IN"/>
          </a:p>
        </p:txBody>
      </p:sp>
    </p:spTree>
    <p:extLst>
      <p:ext uri="{BB962C8B-B14F-4D97-AF65-F5344CB8AC3E}">
        <p14:creationId xmlns:p14="http://schemas.microsoft.com/office/powerpoint/2010/main" val="20028855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F23FDF-E2B0-139C-870D-4E097D2EC2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E23340-9140-2A2E-0ADC-20C90DA8B6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3AC7E7-8875-88AD-7BD3-9569BDC77E8E}"/>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D5BA4D4D-3CD2-7839-6E35-5C8FC906F56A}"/>
              </a:ext>
            </a:extLst>
          </p:cNvPr>
          <p:cNvSpPr>
            <a:spLocks noGrp="1"/>
          </p:cNvSpPr>
          <p:nvPr>
            <p:ph type="sldNum" sz="quarter" idx="5"/>
          </p:nvPr>
        </p:nvSpPr>
        <p:spPr/>
        <p:txBody>
          <a:bodyPr/>
          <a:lstStyle/>
          <a:p>
            <a:fld id="{4072881E-C818-4BA8-B9CE-11F3FB34F27A}" type="slidenum">
              <a:rPr lang="en-IN" smtClean="0"/>
              <a:t>55</a:t>
            </a:fld>
            <a:endParaRPr lang="en-IN"/>
          </a:p>
        </p:txBody>
      </p:sp>
    </p:spTree>
    <p:extLst>
      <p:ext uri="{BB962C8B-B14F-4D97-AF65-F5344CB8AC3E}">
        <p14:creationId xmlns:p14="http://schemas.microsoft.com/office/powerpoint/2010/main" val="6354024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F27E7-F3B2-EB4B-A6E6-47BFA5B85C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E69C10-F09F-D208-7715-C7ED994D6E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BF5F89-CE91-4979-F3B3-B95FC11BE446}"/>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D1677CB-C7E4-57A8-F46D-AD03BA58F007}"/>
              </a:ext>
            </a:extLst>
          </p:cNvPr>
          <p:cNvSpPr>
            <a:spLocks noGrp="1"/>
          </p:cNvSpPr>
          <p:nvPr>
            <p:ph type="sldNum" sz="quarter" idx="5"/>
          </p:nvPr>
        </p:nvSpPr>
        <p:spPr/>
        <p:txBody>
          <a:bodyPr/>
          <a:lstStyle/>
          <a:p>
            <a:fld id="{4072881E-C818-4BA8-B9CE-11F3FB34F27A}" type="slidenum">
              <a:rPr lang="en-IN" smtClean="0"/>
              <a:t>56</a:t>
            </a:fld>
            <a:endParaRPr lang="en-IN"/>
          </a:p>
        </p:txBody>
      </p:sp>
    </p:spTree>
    <p:extLst>
      <p:ext uri="{BB962C8B-B14F-4D97-AF65-F5344CB8AC3E}">
        <p14:creationId xmlns:p14="http://schemas.microsoft.com/office/powerpoint/2010/main" val="1228214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683E0-F31D-D771-27EC-6EC00ADF3E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EB0F73-ECCB-67D9-835D-DD40CDAA7E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EE2214-C346-5902-4154-8DF399E62E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F1BD71AB-33AD-683B-1BBD-28D8163A50DF}"/>
              </a:ext>
            </a:extLst>
          </p:cNvPr>
          <p:cNvSpPr>
            <a:spLocks noGrp="1"/>
          </p:cNvSpPr>
          <p:nvPr>
            <p:ph type="sldNum" sz="quarter" idx="5"/>
          </p:nvPr>
        </p:nvSpPr>
        <p:spPr/>
        <p:txBody>
          <a:bodyPr/>
          <a:lstStyle/>
          <a:p>
            <a:fld id="{4072881E-C818-4BA8-B9CE-11F3FB34F27A}" type="slidenum">
              <a:rPr lang="en-IN" smtClean="0"/>
              <a:t>57</a:t>
            </a:fld>
            <a:endParaRPr lang="en-IN"/>
          </a:p>
        </p:txBody>
      </p:sp>
    </p:spTree>
    <p:extLst>
      <p:ext uri="{BB962C8B-B14F-4D97-AF65-F5344CB8AC3E}">
        <p14:creationId xmlns:p14="http://schemas.microsoft.com/office/powerpoint/2010/main" val="1442074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C5BAF-BB62-D48F-0ECB-40E78DDD8D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F632E0-BBAA-7880-6E49-2834BFD9EC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081FD2-1146-48A1-2C4D-6F804B81D63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110A5E3-0903-6255-30A8-013A3BF81DB2}"/>
              </a:ext>
            </a:extLst>
          </p:cNvPr>
          <p:cNvSpPr>
            <a:spLocks noGrp="1"/>
          </p:cNvSpPr>
          <p:nvPr>
            <p:ph type="sldNum" sz="quarter" idx="5"/>
          </p:nvPr>
        </p:nvSpPr>
        <p:spPr/>
        <p:txBody>
          <a:bodyPr/>
          <a:lstStyle/>
          <a:p>
            <a:fld id="{4072881E-C818-4BA8-B9CE-11F3FB34F27A}" type="slidenum">
              <a:rPr lang="en-IN" smtClean="0"/>
              <a:t>40</a:t>
            </a:fld>
            <a:endParaRPr lang="en-IN"/>
          </a:p>
        </p:txBody>
      </p:sp>
    </p:spTree>
    <p:extLst>
      <p:ext uri="{BB962C8B-B14F-4D97-AF65-F5344CB8AC3E}">
        <p14:creationId xmlns:p14="http://schemas.microsoft.com/office/powerpoint/2010/main" val="19441627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83270-0149-804E-9638-30D03CD81A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96E58F-F613-0050-8474-7760B9DA2B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77AF42-37EE-AE04-BCE6-B3004B485CC8}"/>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4B0F6DD-1D88-888B-87B8-F686F857BF6A}"/>
              </a:ext>
            </a:extLst>
          </p:cNvPr>
          <p:cNvSpPr>
            <a:spLocks noGrp="1"/>
          </p:cNvSpPr>
          <p:nvPr>
            <p:ph type="sldNum" sz="quarter" idx="5"/>
          </p:nvPr>
        </p:nvSpPr>
        <p:spPr/>
        <p:txBody>
          <a:bodyPr/>
          <a:lstStyle/>
          <a:p>
            <a:fld id="{4072881E-C818-4BA8-B9CE-11F3FB34F27A}" type="slidenum">
              <a:rPr lang="en-IN" smtClean="0"/>
              <a:t>58</a:t>
            </a:fld>
            <a:endParaRPr lang="en-IN"/>
          </a:p>
        </p:txBody>
      </p:sp>
    </p:spTree>
    <p:extLst>
      <p:ext uri="{BB962C8B-B14F-4D97-AF65-F5344CB8AC3E}">
        <p14:creationId xmlns:p14="http://schemas.microsoft.com/office/powerpoint/2010/main" val="93078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65E98E-C305-10FF-002F-BEAD65B4C7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419458-5A05-2C8E-365C-8973A6CC72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65B624-5CAC-626E-7C47-0D622FC196C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5C149B5-3C87-3EFC-FF84-AA593F0C2877}"/>
              </a:ext>
            </a:extLst>
          </p:cNvPr>
          <p:cNvSpPr>
            <a:spLocks noGrp="1"/>
          </p:cNvSpPr>
          <p:nvPr>
            <p:ph type="sldNum" sz="quarter" idx="5"/>
          </p:nvPr>
        </p:nvSpPr>
        <p:spPr/>
        <p:txBody>
          <a:bodyPr/>
          <a:lstStyle/>
          <a:p>
            <a:fld id="{4072881E-C818-4BA8-B9CE-11F3FB34F27A}" type="slidenum">
              <a:rPr lang="en-IN" smtClean="0"/>
              <a:t>59</a:t>
            </a:fld>
            <a:endParaRPr lang="en-IN"/>
          </a:p>
        </p:txBody>
      </p:sp>
    </p:spTree>
    <p:extLst>
      <p:ext uri="{BB962C8B-B14F-4D97-AF65-F5344CB8AC3E}">
        <p14:creationId xmlns:p14="http://schemas.microsoft.com/office/powerpoint/2010/main" val="30179558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408B6-B7C0-696C-990E-44864E8D45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EEFD4C-E3F1-4FCE-399F-53F01C01C9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938E47-0692-B7E3-46B3-7E2F1A0E1A2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7D875D2-176C-336E-2902-D3B27A9C7085}"/>
              </a:ext>
            </a:extLst>
          </p:cNvPr>
          <p:cNvSpPr>
            <a:spLocks noGrp="1"/>
          </p:cNvSpPr>
          <p:nvPr>
            <p:ph type="sldNum" sz="quarter" idx="5"/>
          </p:nvPr>
        </p:nvSpPr>
        <p:spPr/>
        <p:txBody>
          <a:bodyPr/>
          <a:lstStyle/>
          <a:p>
            <a:fld id="{4072881E-C818-4BA8-B9CE-11F3FB34F27A}" type="slidenum">
              <a:rPr lang="en-IN" smtClean="0"/>
              <a:t>60</a:t>
            </a:fld>
            <a:endParaRPr lang="en-IN"/>
          </a:p>
        </p:txBody>
      </p:sp>
    </p:spTree>
    <p:extLst>
      <p:ext uri="{BB962C8B-B14F-4D97-AF65-F5344CB8AC3E}">
        <p14:creationId xmlns:p14="http://schemas.microsoft.com/office/powerpoint/2010/main" val="22478556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2D1246-6B33-2C55-6E7B-2B7BE9B1A2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1BE947-F42A-AC2D-41F0-27CE87E385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FFCEF4-7BFA-BA1C-A21E-EA14206C4C61}"/>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E36B7E32-3D84-B943-9B55-C3F989DD2589}"/>
              </a:ext>
            </a:extLst>
          </p:cNvPr>
          <p:cNvSpPr>
            <a:spLocks noGrp="1"/>
          </p:cNvSpPr>
          <p:nvPr>
            <p:ph type="sldNum" sz="quarter" idx="5"/>
          </p:nvPr>
        </p:nvSpPr>
        <p:spPr/>
        <p:txBody>
          <a:bodyPr/>
          <a:lstStyle/>
          <a:p>
            <a:fld id="{4072881E-C818-4BA8-B9CE-11F3FB34F27A}" type="slidenum">
              <a:rPr lang="en-IN" smtClean="0"/>
              <a:t>61</a:t>
            </a:fld>
            <a:endParaRPr lang="en-IN"/>
          </a:p>
        </p:txBody>
      </p:sp>
    </p:spTree>
    <p:extLst>
      <p:ext uri="{BB962C8B-B14F-4D97-AF65-F5344CB8AC3E}">
        <p14:creationId xmlns:p14="http://schemas.microsoft.com/office/powerpoint/2010/main" val="26133658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0950C2-978E-05B2-99B5-6344C0C1C1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2ACE1C-1D5C-B9C0-50B1-8C49E0E701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C7725E-D73F-C010-5DAA-05EA3866D4A1}"/>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12F24B8-0010-CCC6-735A-5BF33940FE8C}"/>
              </a:ext>
            </a:extLst>
          </p:cNvPr>
          <p:cNvSpPr>
            <a:spLocks noGrp="1"/>
          </p:cNvSpPr>
          <p:nvPr>
            <p:ph type="sldNum" sz="quarter" idx="5"/>
          </p:nvPr>
        </p:nvSpPr>
        <p:spPr/>
        <p:txBody>
          <a:bodyPr/>
          <a:lstStyle/>
          <a:p>
            <a:fld id="{4072881E-C818-4BA8-B9CE-11F3FB34F27A}" type="slidenum">
              <a:rPr lang="en-IN" smtClean="0"/>
              <a:t>62</a:t>
            </a:fld>
            <a:endParaRPr lang="en-IN"/>
          </a:p>
        </p:txBody>
      </p:sp>
    </p:spTree>
    <p:extLst>
      <p:ext uri="{BB962C8B-B14F-4D97-AF65-F5344CB8AC3E}">
        <p14:creationId xmlns:p14="http://schemas.microsoft.com/office/powerpoint/2010/main" val="15277840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F1B248-349F-F683-1D4D-3324A884D3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3FF171-B5CB-7E0B-6F86-AE78F458E7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C5768D-5498-BE39-2C7E-AFE63B44F091}"/>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D7ADD91-BCDB-595E-38D9-E0EAC2FBDEA6}"/>
              </a:ext>
            </a:extLst>
          </p:cNvPr>
          <p:cNvSpPr>
            <a:spLocks noGrp="1"/>
          </p:cNvSpPr>
          <p:nvPr>
            <p:ph type="sldNum" sz="quarter" idx="5"/>
          </p:nvPr>
        </p:nvSpPr>
        <p:spPr/>
        <p:txBody>
          <a:bodyPr/>
          <a:lstStyle/>
          <a:p>
            <a:fld id="{4072881E-C818-4BA8-B9CE-11F3FB34F27A}" type="slidenum">
              <a:rPr lang="en-IN" smtClean="0"/>
              <a:t>63</a:t>
            </a:fld>
            <a:endParaRPr lang="en-IN"/>
          </a:p>
        </p:txBody>
      </p:sp>
    </p:spTree>
    <p:extLst>
      <p:ext uri="{BB962C8B-B14F-4D97-AF65-F5344CB8AC3E}">
        <p14:creationId xmlns:p14="http://schemas.microsoft.com/office/powerpoint/2010/main" val="35403087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95A27-0987-848A-8D81-0DE20296DD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226AC8-B227-9A5F-BD0E-BA63AA596D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70EFA6-5199-7A54-510A-63519E381250}"/>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44105FB-CBF2-07D4-DD21-4441F2D82ABC}"/>
              </a:ext>
            </a:extLst>
          </p:cNvPr>
          <p:cNvSpPr>
            <a:spLocks noGrp="1"/>
          </p:cNvSpPr>
          <p:nvPr>
            <p:ph type="sldNum" sz="quarter" idx="5"/>
          </p:nvPr>
        </p:nvSpPr>
        <p:spPr/>
        <p:txBody>
          <a:bodyPr/>
          <a:lstStyle/>
          <a:p>
            <a:fld id="{4072881E-C818-4BA8-B9CE-11F3FB34F27A}" type="slidenum">
              <a:rPr lang="en-IN" smtClean="0"/>
              <a:t>64</a:t>
            </a:fld>
            <a:endParaRPr lang="en-IN"/>
          </a:p>
        </p:txBody>
      </p:sp>
    </p:spTree>
    <p:extLst>
      <p:ext uri="{BB962C8B-B14F-4D97-AF65-F5344CB8AC3E}">
        <p14:creationId xmlns:p14="http://schemas.microsoft.com/office/powerpoint/2010/main" val="342667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AE4426-760F-2842-213B-7B16A6E6B7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2421D8-BF42-8698-974D-74A2A11B6D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5D59E1-335C-E461-C7D9-62C8F4D837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E596E24-E8E0-D530-C31F-06CC2319874A}"/>
              </a:ext>
            </a:extLst>
          </p:cNvPr>
          <p:cNvSpPr>
            <a:spLocks noGrp="1"/>
          </p:cNvSpPr>
          <p:nvPr>
            <p:ph type="sldNum" sz="quarter" idx="5"/>
          </p:nvPr>
        </p:nvSpPr>
        <p:spPr/>
        <p:txBody>
          <a:bodyPr/>
          <a:lstStyle/>
          <a:p>
            <a:fld id="{4072881E-C818-4BA8-B9CE-11F3FB34F27A}" type="slidenum">
              <a:rPr lang="en-IN" smtClean="0"/>
              <a:t>41</a:t>
            </a:fld>
            <a:endParaRPr lang="en-IN"/>
          </a:p>
        </p:txBody>
      </p:sp>
    </p:spTree>
    <p:extLst>
      <p:ext uri="{BB962C8B-B14F-4D97-AF65-F5344CB8AC3E}">
        <p14:creationId xmlns:p14="http://schemas.microsoft.com/office/powerpoint/2010/main" val="629535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B866F-E60F-A199-79AD-94D7FB5719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CD65C7-74E4-D9BC-B34B-688DA8FD24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2135F5-843B-7B2A-C278-63C6E85B445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31D9BC3-2087-7F52-6A25-CC206E19E690}"/>
              </a:ext>
            </a:extLst>
          </p:cNvPr>
          <p:cNvSpPr>
            <a:spLocks noGrp="1"/>
          </p:cNvSpPr>
          <p:nvPr>
            <p:ph type="sldNum" sz="quarter" idx="5"/>
          </p:nvPr>
        </p:nvSpPr>
        <p:spPr/>
        <p:txBody>
          <a:bodyPr/>
          <a:lstStyle/>
          <a:p>
            <a:fld id="{4072881E-C818-4BA8-B9CE-11F3FB34F27A}" type="slidenum">
              <a:rPr lang="en-IN" smtClean="0"/>
              <a:t>42</a:t>
            </a:fld>
            <a:endParaRPr lang="en-IN"/>
          </a:p>
        </p:txBody>
      </p:sp>
    </p:spTree>
    <p:extLst>
      <p:ext uri="{BB962C8B-B14F-4D97-AF65-F5344CB8AC3E}">
        <p14:creationId xmlns:p14="http://schemas.microsoft.com/office/powerpoint/2010/main" val="4087179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2B0760-906C-2923-3C2C-7C32BBDD80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ECA04F-8CDF-7C9E-C9F6-BE98691205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99D058-0E83-FBCF-6578-BEE13A84DBE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F3C812A4-2B93-D887-C1A3-21A62AAC6AD5}"/>
              </a:ext>
            </a:extLst>
          </p:cNvPr>
          <p:cNvSpPr>
            <a:spLocks noGrp="1"/>
          </p:cNvSpPr>
          <p:nvPr>
            <p:ph type="sldNum" sz="quarter" idx="5"/>
          </p:nvPr>
        </p:nvSpPr>
        <p:spPr/>
        <p:txBody>
          <a:bodyPr/>
          <a:lstStyle/>
          <a:p>
            <a:fld id="{4072881E-C818-4BA8-B9CE-11F3FB34F27A}" type="slidenum">
              <a:rPr lang="en-IN" smtClean="0"/>
              <a:t>43</a:t>
            </a:fld>
            <a:endParaRPr lang="en-IN"/>
          </a:p>
        </p:txBody>
      </p:sp>
    </p:spTree>
    <p:extLst>
      <p:ext uri="{BB962C8B-B14F-4D97-AF65-F5344CB8AC3E}">
        <p14:creationId xmlns:p14="http://schemas.microsoft.com/office/powerpoint/2010/main" val="1181881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F7EED-743E-46FA-45E4-E84243A41F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E5DE44-8121-027A-1825-4C1DFDA730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03AD41-F770-B1C1-49C2-280EFC8F8FF1}"/>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E069020A-E2E2-91C8-686A-2FC5D6E84942}"/>
              </a:ext>
            </a:extLst>
          </p:cNvPr>
          <p:cNvSpPr>
            <a:spLocks noGrp="1"/>
          </p:cNvSpPr>
          <p:nvPr>
            <p:ph type="sldNum" sz="quarter" idx="5"/>
          </p:nvPr>
        </p:nvSpPr>
        <p:spPr/>
        <p:txBody>
          <a:bodyPr/>
          <a:lstStyle/>
          <a:p>
            <a:fld id="{4072881E-C818-4BA8-B9CE-11F3FB34F27A}" type="slidenum">
              <a:rPr lang="en-IN" smtClean="0"/>
              <a:t>44</a:t>
            </a:fld>
            <a:endParaRPr lang="en-IN"/>
          </a:p>
        </p:txBody>
      </p:sp>
    </p:spTree>
    <p:extLst>
      <p:ext uri="{BB962C8B-B14F-4D97-AF65-F5344CB8AC3E}">
        <p14:creationId xmlns:p14="http://schemas.microsoft.com/office/powerpoint/2010/main" val="522348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2C244-6295-8B68-84F2-0CC79564A1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6C8D49-50FF-BE94-DC87-754007B9E4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A3F8C5-88A8-D3AF-342B-1D11E574797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03B33F67-7183-956F-E3B0-E2B4ACFB30F8}"/>
              </a:ext>
            </a:extLst>
          </p:cNvPr>
          <p:cNvSpPr>
            <a:spLocks noGrp="1"/>
          </p:cNvSpPr>
          <p:nvPr>
            <p:ph type="sldNum" sz="quarter" idx="5"/>
          </p:nvPr>
        </p:nvSpPr>
        <p:spPr/>
        <p:txBody>
          <a:bodyPr/>
          <a:lstStyle/>
          <a:p>
            <a:fld id="{4072881E-C818-4BA8-B9CE-11F3FB34F27A}" type="slidenum">
              <a:rPr lang="en-IN" smtClean="0"/>
              <a:t>45</a:t>
            </a:fld>
            <a:endParaRPr lang="en-IN"/>
          </a:p>
        </p:txBody>
      </p:sp>
    </p:spTree>
    <p:extLst>
      <p:ext uri="{BB962C8B-B14F-4D97-AF65-F5344CB8AC3E}">
        <p14:creationId xmlns:p14="http://schemas.microsoft.com/office/powerpoint/2010/main" val="3397707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16E74-4850-1C6E-4041-40D3A0D71E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F3C9B5-323E-7A86-F49E-C04B72CEAA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36BFA9-69FD-E014-BC9A-681B2BEEB2B6}"/>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CD17D59-316B-A11B-7B1E-E6C87C948C2F}"/>
              </a:ext>
            </a:extLst>
          </p:cNvPr>
          <p:cNvSpPr>
            <a:spLocks noGrp="1"/>
          </p:cNvSpPr>
          <p:nvPr>
            <p:ph type="sldNum" sz="quarter" idx="5"/>
          </p:nvPr>
        </p:nvSpPr>
        <p:spPr/>
        <p:txBody>
          <a:bodyPr/>
          <a:lstStyle/>
          <a:p>
            <a:fld id="{4072881E-C818-4BA8-B9CE-11F3FB34F27A}" type="slidenum">
              <a:rPr lang="en-IN" smtClean="0"/>
              <a:t>46</a:t>
            </a:fld>
            <a:endParaRPr lang="en-IN"/>
          </a:p>
        </p:txBody>
      </p:sp>
    </p:spTree>
    <p:extLst>
      <p:ext uri="{BB962C8B-B14F-4D97-AF65-F5344CB8AC3E}">
        <p14:creationId xmlns:p14="http://schemas.microsoft.com/office/powerpoint/2010/main" val="1604449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C4EC1-2DC1-1A83-5CDC-0EEF9C6ACB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5E9E83-8951-0842-2A97-218E2C378A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E30809-BF6C-3104-A7D2-A2F931BA170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13B0773-6F89-E846-46A8-03A711ADD5D7}"/>
              </a:ext>
            </a:extLst>
          </p:cNvPr>
          <p:cNvSpPr>
            <a:spLocks noGrp="1"/>
          </p:cNvSpPr>
          <p:nvPr>
            <p:ph type="sldNum" sz="quarter" idx="5"/>
          </p:nvPr>
        </p:nvSpPr>
        <p:spPr/>
        <p:txBody>
          <a:bodyPr/>
          <a:lstStyle/>
          <a:p>
            <a:fld id="{4072881E-C818-4BA8-B9CE-11F3FB34F27A}" type="slidenum">
              <a:rPr lang="en-IN" smtClean="0"/>
              <a:t>47</a:t>
            </a:fld>
            <a:endParaRPr lang="en-IN"/>
          </a:p>
        </p:txBody>
      </p:sp>
    </p:spTree>
    <p:extLst>
      <p:ext uri="{BB962C8B-B14F-4D97-AF65-F5344CB8AC3E}">
        <p14:creationId xmlns:p14="http://schemas.microsoft.com/office/powerpoint/2010/main" val="3603299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C3016088-2391-4CE4-BD72-E0879A8961BE}" type="datetimeFigureOut">
              <a:rPr lang="en-IN" smtClean="0"/>
              <a:t>20-04-2025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D7D725-2D89-461F-8A9E-BB28E0A6F510}"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3016088-2391-4CE4-BD72-E0879A8961BE}" type="datetimeFigureOut">
              <a:rPr lang="en-IN" smtClean="0"/>
              <a:t>20-04-2025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D7D725-2D89-461F-8A9E-BB28E0A6F510}"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3016088-2391-4CE4-BD72-E0879A8961BE}" type="datetimeFigureOut">
              <a:rPr lang="en-IN" smtClean="0"/>
              <a:t>20-04-2025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D7D725-2D89-461F-8A9E-BB28E0A6F510}" type="slidenum">
              <a:rPr lang="en-IN" smtClean="0"/>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C3016088-2391-4CE4-BD72-E0879A8961BE}" type="datetimeFigureOut">
              <a:rPr lang="en-IN" smtClean="0"/>
              <a:t>20-04-2025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D7D725-2D89-461F-8A9E-BB28E0A6F510}" type="slidenum">
              <a:rPr lang="en-IN" smtClean="0"/>
              <a:t>‹#›</a:t>
            </a:fld>
            <a:endParaRPr lang="en-I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3016088-2391-4CE4-BD72-E0879A8961BE}" type="datetimeFigureOut">
              <a:rPr lang="en-IN" smtClean="0"/>
              <a:t>20-04-2025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D7D725-2D89-461F-8A9E-BB28E0A6F510}" type="slidenum">
              <a:rPr lang="en-IN" smtClean="0"/>
              <a:t>‹#›</a:t>
            </a:fld>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016088-2391-4CE4-BD72-E0879A8961BE}" type="datetimeFigureOut">
              <a:rPr lang="en-IN" smtClean="0"/>
              <a:t>20-04-2025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D7D725-2D89-461F-8A9E-BB28E0A6F510}" type="slidenum">
              <a:rPr lang="en-IN" smtClean="0"/>
              <a:t>‹#›</a:t>
            </a:fld>
            <a:endParaRPr lang="en-I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C3016088-2391-4CE4-BD72-E0879A8961BE}" type="datetimeFigureOut">
              <a:rPr lang="en-IN" smtClean="0"/>
              <a:t>20-04-2025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ED7D725-2D89-461F-8A9E-BB28E0A6F510}" type="slidenum">
              <a:rPr lang="en-IN" smtClean="0"/>
              <a:t>‹#›</a:t>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C3016088-2391-4CE4-BD72-E0879A8961BE}" type="datetimeFigureOut">
              <a:rPr lang="en-IN" smtClean="0"/>
              <a:t>20-04-2025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ED7D725-2D89-461F-8A9E-BB28E0A6F510}" type="slidenum">
              <a:rPr lang="en-IN" smtClean="0"/>
              <a:t>‹#›</a:t>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C3016088-2391-4CE4-BD72-E0879A8961BE}" type="datetimeFigureOut">
              <a:rPr lang="en-IN" smtClean="0"/>
              <a:t>20-04-2025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ED7D725-2D89-461F-8A9E-BB28E0A6F510}" type="slidenum">
              <a:rPr lang="en-IN" smtClean="0"/>
              <a:t>‹#›</a:t>
            </a:fld>
            <a:endParaRPr lang="en-I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016088-2391-4CE4-BD72-E0879A8961BE}" type="datetimeFigureOut">
              <a:rPr lang="en-IN" smtClean="0"/>
              <a:t>20-04-2025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ED7D725-2D89-461F-8A9E-BB28E0A6F510}" type="slidenum">
              <a:rPr lang="en-IN" smtClean="0"/>
              <a:t>‹#›</a:t>
            </a:fld>
            <a:endParaRPr lang="en-I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016088-2391-4CE4-BD72-E0879A8961BE}" type="datetimeFigureOut">
              <a:rPr lang="en-IN" smtClean="0"/>
              <a:t>20-04-2025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ED7D725-2D89-461F-8A9E-BB28E0A6F510}"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3016088-2391-4CE4-BD72-E0879A8961BE}" type="datetimeFigureOut">
              <a:rPr lang="en-IN" smtClean="0"/>
              <a:t>20-04-2025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D7D725-2D89-461F-8A9E-BB28E0A6F510}" type="slidenum">
              <a:rPr lang="en-IN" smtClean="0"/>
              <a:t>‹#›</a:t>
            </a:fld>
            <a:endParaRPr lang="en-I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016088-2391-4CE4-BD72-E0879A8961BE}" type="datetimeFigureOut">
              <a:rPr lang="en-IN" smtClean="0"/>
              <a:t>20-04-2025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ED7D725-2D89-461F-8A9E-BB28E0A6F510}" type="slidenum">
              <a:rPr lang="en-IN" smtClean="0"/>
              <a:t>‹#›</a:t>
            </a:fld>
            <a:endParaRPr lang="en-I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3016088-2391-4CE4-BD72-E0879A8961BE}" type="datetimeFigureOut">
              <a:rPr lang="en-IN" smtClean="0"/>
              <a:t>20-04-2025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D7D725-2D89-461F-8A9E-BB28E0A6F510}" type="slidenum">
              <a:rPr lang="en-IN" smtClean="0"/>
              <a:t>‹#›</a:t>
            </a:fld>
            <a:endParaRPr lang="en-I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3016088-2391-4CE4-BD72-E0879A8961BE}" type="datetimeFigureOut">
              <a:rPr lang="en-IN" smtClean="0"/>
              <a:t>20-04-2025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D7D725-2D89-461F-8A9E-BB28E0A6F510}"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016088-2391-4CE4-BD72-E0879A8961BE}" type="datetimeFigureOut">
              <a:rPr lang="en-IN" smtClean="0"/>
              <a:t>20-04-2025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D7D725-2D89-461F-8A9E-BB28E0A6F510}"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C3016088-2391-4CE4-BD72-E0879A8961BE}" type="datetimeFigureOut">
              <a:rPr lang="en-IN" smtClean="0"/>
              <a:t>20-04-2025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ED7D725-2D89-461F-8A9E-BB28E0A6F510}"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C3016088-2391-4CE4-BD72-E0879A8961BE}" type="datetimeFigureOut">
              <a:rPr lang="en-IN" smtClean="0"/>
              <a:t>20-04-2025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ED7D725-2D89-461F-8A9E-BB28E0A6F510}"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C3016088-2391-4CE4-BD72-E0879A8961BE}" type="datetimeFigureOut">
              <a:rPr lang="en-IN" smtClean="0"/>
              <a:t>20-04-2025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ED7D725-2D89-461F-8A9E-BB28E0A6F510}"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016088-2391-4CE4-BD72-E0879A8961BE}" type="datetimeFigureOut">
              <a:rPr lang="en-IN" smtClean="0"/>
              <a:t>20-04-2025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ED7D725-2D89-461F-8A9E-BB28E0A6F510}"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016088-2391-4CE4-BD72-E0879A8961BE}" type="datetimeFigureOut">
              <a:rPr lang="en-IN" smtClean="0"/>
              <a:t>20-04-2025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ED7D725-2D89-461F-8A9E-BB28E0A6F510}"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016088-2391-4CE4-BD72-E0879A8961BE}" type="datetimeFigureOut">
              <a:rPr lang="en-IN" smtClean="0"/>
              <a:t>20-04-2025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ED7D725-2D89-461F-8A9E-BB28E0A6F510}"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016088-2391-4CE4-BD72-E0879A8961BE}" type="datetimeFigureOut">
              <a:rPr lang="en-IN" smtClean="0"/>
              <a:t>20-04-2025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D7D725-2D89-461F-8A9E-BB28E0A6F510}"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016088-2391-4CE4-BD72-E0879A8961BE}" type="datetimeFigureOut">
              <a:rPr lang="en-IN" smtClean="0"/>
              <a:t>20-04-2025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D7D725-2D89-461F-8A9E-BB28E0A6F510}"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fynd.academy/blog/padding-in-cnn" TargetMode="External"/><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hyperlink" Target="https://www.superannotate.com/blog/guide-to-semantic-segmentatio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hyperlink" Target="https://arxiv.org/abs/1311.2524"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hyperlink" Target="https://arxiv.org/abs/1504.08083"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hyperlink" Target="https://arxiv.org/abs/1506.01497"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hyperlink" Target="https://www.superannotate.com/blog/mean-average-precision-and-its-uses-in-object-detection" TargetMode="External"/><Relationship Id="rId4" Type="http://schemas.openxmlformats.org/officeDocument/2006/relationships/hyperlink" Target="https://www.superannotate.com/blog/intersection-over-union-for-object-detection"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hyperlink" Target="https://en.wikipedia.org/wiki/Jaccard_index"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37.png"/></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39.png"/></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hyperlink" Target="https://colab.research.google.com/drive/1ozB3elmUUTmulIsGvhNR3mLNrFz4v6Bb?authuser=1#scrollTo=NnaQB2LiaQe2" TargetMode="External"/><Relationship Id="rId5" Type="http://schemas.openxmlformats.org/officeDocument/2006/relationships/hyperlink" Target="https://www.youtube.com/watch?v=ag3DLKsl2vk" TargetMode="External"/><Relationship Id="rId4" Type="http://schemas.openxmlformats.org/officeDocument/2006/relationships/hyperlink" Target="https://www.superannotate.com/blog/object-detection-with-deep-learnin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579563"/>
            <a:ext cx="9144000" cy="2387600"/>
          </a:xfrm>
        </p:spPr>
        <p:txBody>
          <a:bodyPr/>
          <a:lstStyle/>
          <a:p>
            <a:r>
              <a:rPr lang="en-IN" b="1" dirty="0"/>
              <a:t>DETECTION &amp; RECOGNITION </a:t>
            </a:r>
            <a:endParaRPr lang="en-US" b="1" dirty="0"/>
          </a:p>
        </p:txBody>
      </p:sp>
      <p:sp>
        <p:nvSpPr>
          <p:cNvPr id="3" name="Subtitle 2"/>
          <p:cNvSpPr>
            <a:spLocks noGrp="1"/>
          </p:cNvSpPr>
          <p:nvPr>
            <p:ph type="subTitle" idx="1"/>
          </p:nvPr>
        </p:nvSpPr>
        <p:spPr>
          <a:xfrm>
            <a:off x="1402080" y="3967163"/>
            <a:ext cx="9144000" cy="1655762"/>
          </a:xfrm>
        </p:spPr>
        <p:txBody>
          <a:bodyPr/>
          <a:lstStyle/>
          <a:p>
            <a:endParaRPr lang="en-US" dirty="0"/>
          </a:p>
        </p:txBody>
      </p:sp>
      <p:sp>
        <p:nvSpPr>
          <p:cNvPr id="5" name="Rectangles 4"/>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UNIT-3 INTRODUCTION</a:t>
            </a:r>
          </a:p>
        </p:txBody>
      </p:sp>
      <p:pic>
        <p:nvPicPr>
          <p:cNvPr id="6" name="Picture 2" descr="Ho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59180" y="1067099"/>
            <a:ext cx="10438765" cy="5337810"/>
          </a:xfrm>
        </p:spPr>
        <p:txBody>
          <a:bodyPr>
            <a:noAutofit/>
          </a:bodyPr>
          <a:lstStyle/>
          <a:p>
            <a:r>
              <a:rPr lang="en-US" sz="1800" b="0" i="0" dirty="0">
                <a:effectLst/>
                <a:latin typeface="Inter"/>
              </a:rPr>
              <a:t>Padding in Convolutional Neural Networks (CNNs) involves adding extra pixels (often zeros) around the edges of an input image or feature map. It's crucial for preserving spatial information, controlling output size, and ensuring effective convolution operations in neural networks.</a:t>
            </a:r>
          </a:p>
          <a:p>
            <a:pPr lvl="1"/>
            <a:r>
              <a:rPr lang="en-US" sz="1800" b="0" i="0" dirty="0">
                <a:effectLst/>
                <a:latin typeface="Inter"/>
              </a:rPr>
              <a:t>‍</a:t>
            </a:r>
            <a:r>
              <a:rPr lang="en-US" sz="1800" b="1" i="0" dirty="0">
                <a:effectLst/>
                <a:latin typeface="Tasaorbiterdeck Bold"/>
              </a:rPr>
              <a:t>Preservation of Spatial Information</a:t>
            </a:r>
            <a:r>
              <a:rPr lang="en-US" sz="1800" b="0" i="0" dirty="0">
                <a:effectLst/>
                <a:latin typeface="Inter"/>
              </a:rPr>
              <a:t>: When an image is padded, extra pixels (usually zeros) are added around its borders before convolution is applied. This ensures that the spatial dimensions of the input are maintained throughout the convolutional layers. Without padding, the information at the edges of the image might be underrepresented in the output feature maps due to the convolution operation only being applied where the filter and input fully overlap.</a:t>
            </a:r>
          </a:p>
          <a:p>
            <a:pPr lvl="1"/>
            <a:r>
              <a:rPr lang="en-US" sz="1800" b="1" i="0" dirty="0">
                <a:effectLst/>
                <a:latin typeface="Tasaorbiterdeck Bold"/>
              </a:rPr>
              <a:t>Control Over Output Size</a:t>
            </a:r>
            <a:r>
              <a:rPr lang="en-US" sz="1800" b="0" i="0" dirty="0">
                <a:effectLst/>
                <a:latin typeface="Inter"/>
              </a:rPr>
              <a:t>: Padding allows control over the size of the output feature maps. For example, with the 'same' padding, the output feature map will have the same spatial dimensions as the input image, which can be advantageous in architectures where preserving spatial information is crucial.</a:t>
            </a:r>
          </a:p>
          <a:p>
            <a:pPr lvl="1"/>
            <a:r>
              <a:rPr lang="en-US" sz="1800" b="1" i="0" dirty="0">
                <a:effectLst/>
                <a:latin typeface="Tasaorbiterdeck Bold"/>
              </a:rPr>
              <a:t>Edge Effects Mitigation</a:t>
            </a:r>
            <a:r>
              <a:rPr lang="en-US" sz="1800" b="0" i="0" dirty="0">
                <a:effectLst/>
                <a:latin typeface="Inter"/>
              </a:rPr>
              <a:t>: Without padding ('valid' padding), the edges of the input image would not be processed by the convolutional filter, potentially leading to loss of information or features at the boundaries. The padding ensures that the filter can be applied to all pixels of the image, including those at the edges, which is important for tasks requiring accurate spatial localization of features, such as object detection.</a:t>
            </a:r>
          </a:p>
          <a:p>
            <a:pPr lvl="1"/>
            <a:r>
              <a:rPr lang="en-US" sz="1800" b="1" i="0" dirty="0">
                <a:effectLst/>
                <a:latin typeface="Tasaorbiterdeck Bold"/>
              </a:rPr>
              <a:t>Improvement in Convolutional Operations</a:t>
            </a:r>
            <a:r>
              <a:rPr lang="en-US" sz="1800" b="0" i="0" dirty="0">
                <a:effectLst/>
                <a:latin typeface="Inter"/>
              </a:rPr>
              <a:t>: Padding facilitates more efficient and effective convolutional operations by ensuring that the filter is applied uniformly across the entire input image. This uniform application helps in learning robust features from all parts of the image, enhancing the overall performance of the CNN.</a:t>
            </a:r>
          </a:p>
          <a:p>
            <a:endParaRPr lang="en-US" sz="1800" dirty="0"/>
          </a:p>
        </p:txBody>
      </p:sp>
      <p:sp>
        <p:nvSpPr>
          <p:cNvPr id="5" name="Rectangles 4"/>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UNIT-3 </a:t>
            </a:r>
            <a:r>
              <a:rPr lang="en-US" sz="2800" b="1" i="0" dirty="0">
                <a:solidFill>
                  <a:schemeClr val="bg1"/>
                </a:solidFill>
                <a:effectLst/>
                <a:latin typeface="Inter"/>
              </a:rPr>
              <a:t>Problem With a Simple Convectional Layer And Lost Pixel</a:t>
            </a:r>
            <a:endParaRPr lang="en-US" sz="2800" b="1" dirty="0"/>
          </a:p>
        </p:txBody>
      </p:sp>
      <p:pic>
        <p:nvPicPr>
          <p:cNvPr id="2" name="Picture 2" descr="Ho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1927" y="865816"/>
            <a:ext cx="10948790" cy="5534984"/>
          </a:xfrm>
        </p:spPr>
        <p:txBody>
          <a:bodyPr>
            <a:noAutofit/>
          </a:bodyPr>
          <a:lstStyle/>
          <a:p>
            <a:r>
              <a:rPr lang="en-US" sz="2000" b="0" i="0" dirty="0">
                <a:effectLst/>
                <a:latin typeface="Inter"/>
              </a:rPr>
              <a:t>Padding works by adding extra pixels or values around the edges of an input image or feature map before applying operations such as convolution or pooling in neural networks. Here’s how padding typically operates:</a:t>
            </a:r>
          </a:p>
          <a:p>
            <a:pPr algn="l">
              <a:buNone/>
            </a:pPr>
            <a:r>
              <a:rPr lang="en-US" sz="2000" b="0" i="0" dirty="0">
                <a:effectLst/>
                <a:latin typeface="Inter"/>
              </a:rPr>
              <a:t>‍</a:t>
            </a:r>
            <a:r>
              <a:rPr lang="en-US" sz="1400" b="1" i="0" dirty="0">
                <a:effectLst/>
                <a:latin typeface="Tasaorbiterdeck Bold"/>
              </a:rPr>
              <a:t>1. Types of Padding</a:t>
            </a:r>
            <a:r>
              <a:rPr lang="en-US" sz="1400" b="0" i="0" dirty="0">
                <a:effectLst/>
                <a:latin typeface="Inter"/>
              </a:rPr>
              <a:t>:</a:t>
            </a:r>
          </a:p>
          <a:p>
            <a:pPr algn="l">
              <a:buFont typeface="Arial" panose="020B0604020202020204" pitchFamily="34" charset="0"/>
              <a:buChar char="•"/>
            </a:pPr>
            <a:r>
              <a:rPr lang="en-US" sz="1400" b="1" i="0" dirty="0">
                <a:effectLst/>
                <a:latin typeface="Tasaorbiterdeck Bold"/>
              </a:rPr>
              <a:t>Zero Padding</a:t>
            </a:r>
            <a:r>
              <a:rPr lang="en-US" sz="1400" b="0" i="0" dirty="0">
                <a:effectLst/>
                <a:latin typeface="Inter"/>
              </a:rPr>
              <a:t>: Adds zeros around the borders of the input.</a:t>
            </a:r>
          </a:p>
          <a:p>
            <a:pPr algn="l">
              <a:buFont typeface="Arial" panose="020B0604020202020204" pitchFamily="34" charset="0"/>
              <a:buChar char="•"/>
            </a:pPr>
            <a:r>
              <a:rPr lang="en-US" sz="1400" b="1" i="0" dirty="0">
                <a:effectLst/>
                <a:latin typeface="Tasaorbiterdeck Bold"/>
              </a:rPr>
              <a:t>Reflective Padding</a:t>
            </a:r>
            <a:r>
              <a:rPr lang="en-US" sz="1400" b="0" i="0" dirty="0">
                <a:effectLst/>
                <a:latin typeface="Inter"/>
              </a:rPr>
              <a:t>: Mirrors the edge pixels of the input.</a:t>
            </a:r>
          </a:p>
          <a:p>
            <a:pPr algn="l">
              <a:buFont typeface="Arial" panose="020B0604020202020204" pitchFamily="34" charset="0"/>
              <a:buChar char="•"/>
            </a:pPr>
            <a:r>
              <a:rPr lang="en-US" sz="1400" b="1" i="0" dirty="0">
                <a:effectLst/>
                <a:latin typeface="Tasaorbiterdeck Bold"/>
              </a:rPr>
              <a:t>Circular Padding</a:t>
            </a:r>
            <a:r>
              <a:rPr lang="en-US" sz="1400" b="0" i="0" dirty="0">
                <a:effectLst/>
                <a:latin typeface="Inter"/>
              </a:rPr>
              <a:t>: Wraps the input around in a circular manner.</a:t>
            </a:r>
          </a:p>
          <a:p>
            <a:pPr algn="l">
              <a:buNone/>
            </a:pPr>
            <a:r>
              <a:rPr lang="en-US" sz="1400" b="1" i="0" dirty="0">
                <a:effectLst/>
                <a:latin typeface="Tasaorbiterdeck Bold"/>
              </a:rPr>
              <a:t>2. Purpose</a:t>
            </a:r>
            <a:r>
              <a:rPr lang="en-US" sz="1400" b="0" i="0" dirty="0">
                <a:effectLst/>
                <a:latin typeface="Inter"/>
              </a:rPr>
              <a:t>:</a:t>
            </a:r>
          </a:p>
          <a:p>
            <a:pPr algn="l">
              <a:buFont typeface="Arial" panose="020B0604020202020204" pitchFamily="34" charset="0"/>
              <a:buChar char="•"/>
            </a:pPr>
            <a:r>
              <a:rPr lang="en-US" sz="1400" b="1" i="0" dirty="0">
                <a:effectLst/>
                <a:latin typeface="Tasaorbiterdeck Bold"/>
              </a:rPr>
              <a:t>Preservation of Spatial Dimensions</a:t>
            </a:r>
            <a:r>
              <a:rPr lang="en-US" sz="1400" b="0" i="0" dirty="0">
                <a:effectLst/>
                <a:latin typeface="Inter"/>
              </a:rPr>
              <a:t>: Without padding, each convolution or pooling operation reduces the spatial dimensions of the input. Padding ensures that the spatial size remains unchanged after these operations.</a:t>
            </a:r>
          </a:p>
          <a:p>
            <a:pPr algn="l">
              <a:buFont typeface="Arial" panose="020B0604020202020204" pitchFamily="34" charset="0"/>
              <a:buChar char="•"/>
            </a:pPr>
            <a:r>
              <a:rPr lang="en-US" sz="1400" b="1" i="0" dirty="0">
                <a:effectLst/>
                <a:latin typeface="Tasaorbiterdeck Bold"/>
              </a:rPr>
              <a:t>Edge Handling</a:t>
            </a:r>
            <a:r>
              <a:rPr lang="en-US" sz="1400" b="0" i="0" dirty="0">
                <a:effectLst/>
                <a:latin typeface="Inter"/>
              </a:rPr>
              <a:t>: Padding ensures that the edge pixels of the input are equally treated as interior pixels. This avoids the potential loss of information at the boundaries of the input.‍</a:t>
            </a:r>
          </a:p>
          <a:p>
            <a:pPr algn="l">
              <a:buNone/>
            </a:pPr>
            <a:r>
              <a:rPr lang="en-US" sz="1400" b="1" i="0" dirty="0">
                <a:effectLst/>
                <a:latin typeface="Tasaorbiterdeck Bold"/>
              </a:rPr>
              <a:t>3. Calculation</a:t>
            </a:r>
            <a:r>
              <a:rPr lang="en-US" sz="1400" b="0" i="0" dirty="0">
                <a:effectLst/>
                <a:latin typeface="Inter"/>
              </a:rPr>
              <a:t>:</a:t>
            </a:r>
          </a:p>
          <a:p>
            <a:pPr algn="l">
              <a:buFont typeface="Arial" panose="020B0604020202020204" pitchFamily="34" charset="0"/>
              <a:buChar char="•"/>
            </a:pPr>
            <a:r>
              <a:rPr lang="en-US" sz="1400" b="0" i="0" dirty="0">
                <a:effectLst/>
                <a:latin typeface="Inter"/>
              </a:rPr>
              <a:t>The amount of padding added can be calculated based on the desired output size and the size of the convolutional filter or pooling window.</a:t>
            </a:r>
          </a:p>
          <a:p>
            <a:pPr algn="l">
              <a:buFont typeface="Arial" panose="020B0604020202020204" pitchFamily="34" charset="0"/>
              <a:buChar char="•"/>
            </a:pPr>
            <a:r>
              <a:rPr lang="en-US" sz="1400" b="0" i="0" dirty="0">
                <a:effectLst/>
                <a:latin typeface="Inter"/>
              </a:rPr>
              <a:t>For example, in "same" padding, the padding size PPP is typically set such that the output size matches the input size.</a:t>
            </a:r>
          </a:p>
          <a:p>
            <a:pPr algn="l">
              <a:buNone/>
            </a:pPr>
            <a:r>
              <a:rPr lang="en-US" sz="1400" b="1" i="0" dirty="0">
                <a:effectLst/>
                <a:latin typeface="Tasaorbiterdeck Bold"/>
              </a:rPr>
              <a:t>4. Implementation</a:t>
            </a:r>
            <a:r>
              <a:rPr lang="en-US" sz="1400" b="0" i="0" dirty="0">
                <a:effectLst/>
                <a:latin typeface="Inter"/>
              </a:rPr>
              <a:t>:</a:t>
            </a:r>
          </a:p>
          <a:p>
            <a:pPr algn="l">
              <a:buFont typeface="Arial" panose="020B0604020202020204" pitchFamily="34" charset="0"/>
              <a:buChar char="•"/>
            </a:pPr>
            <a:r>
              <a:rPr lang="en-US" sz="1400" b="0" i="0" dirty="0">
                <a:effectLst/>
                <a:latin typeface="Inter"/>
              </a:rPr>
              <a:t>In practice, padding is applied using various libraries and frameworks that support neural network operations (e.g., TensorFlow, </a:t>
            </a:r>
            <a:r>
              <a:rPr lang="en-US" sz="1400" b="0" i="0" dirty="0" err="1">
                <a:effectLst/>
                <a:latin typeface="Inter"/>
              </a:rPr>
              <a:t>PyTorch</a:t>
            </a:r>
            <a:r>
              <a:rPr lang="en-US" sz="1400" b="0" i="0" dirty="0">
                <a:effectLst/>
                <a:latin typeface="Inter"/>
              </a:rPr>
              <a:t>).</a:t>
            </a:r>
          </a:p>
          <a:p>
            <a:pPr algn="l">
              <a:buFont typeface="Arial" panose="020B0604020202020204" pitchFamily="34" charset="0"/>
              <a:buChar char="•"/>
            </a:pPr>
            <a:r>
              <a:rPr lang="en-US" sz="1400" b="0" i="0" dirty="0">
                <a:effectLst/>
                <a:latin typeface="Inter"/>
              </a:rPr>
              <a:t>The padding is added before passing the input through convolutional or pooling layers, ensuring that subsequent operations consider the padded input dimensions.</a:t>
            </a:r>
          </a:p>
          <a:p>
            <a:pPr marL="0" indent="0" algn="l">
              <a:buNone/>
            </a:pPr>
            <a:endParaRPr lang="en-US" sz="1600" b="0" i="0" dirty="0">
              <a:effectLst/>
              <a:latin typeface="Inter"/>
            </a:endParaRPr>
          </a:p>
        </p:txBody>
      </p:sp>
      <p:sp>
        <p:nvSpPr>
          <p:cNvPr id="5" name="Rectangles 4"/>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UNIT-3 </a:t>
            </a:r>
            <a:r>
              <a:rPr lang="en-US" sz="2800" b="1" i="0" dirty="0">
                <a:solidFill>
                  <a:schemeClr val="bg1"/>
                </a:solidFill>
                <a:effectLst/>
                <a:latin typeface="Inter"/>
              </a:rPr>
              <a:t>How Does Padding Work</a:t>
            </a:r>
          </a:p>
        </p:txBody>
      </p:sp>
      <p:pic>
        <p:nvPicPr>
          <p:cNvPr id="2" name="Picture 2" descr="Ho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s 4"/>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UNIT-3 </a:t>
            </a:r>
            <a:r>
              <a:rPr lang="en-US" sz="2800" b="1" i="0" dirty="0">
                <a:solidFill>
                  <a:schemeClr val="bg1"/>
                </a:solidFill>
                <a:effectLst/>
                <a:latin typeface="Inter"/>
              </a:rPr>
              <a:t>Type of Padding</a:t>
            </a:r>
            <a:endParaRPr lang="en-US" sz="2800" b="1" dirty="0"/>
          </a:p>
        </p:txBody>
      </p:sp>
      <p:pic>
        <p:nvPicPr>
          <p:cNvPr id="2" name="Picture 2" descr="Ho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1920815" y="794657"/>
            <a:ext cx="8971472" cy="597724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1927" y="865816"/>
            <a:ext cx="10948790" cy="5534984"/>
          </a:xfrm>
        </p:spPr>
        <p:txBody>
          <a:bodyPr>
            <a:noAutofit/>
          </a:bodyPr>
          <a:lstStyle/>
          <a:p>
            <a:pPr algn="l">
              <a:buNone/>
            </a:pPr>
            <a:r>
              <a:rPr lang="en-US" sz="1800" b="1" i="0" dirty="0">
                <a:effectLst/>
                <a:latin typeface="Tasaorbiterdeck Bold"/>
              </a:rPr>
              <a:t>1. Zero Padding (Constant Padding)</a:t>
            </a:r>
            <a:r>
              <a:rPr lang="en-US" sz="1800" b="0" i="0" dirty="0">
                <a:effectLst/>
                <a:latin typeface="Inter"/>
              </a:rPr>
              <a:t>:</a:t>
            </a:r>
          </a:p>
          <a:p>
            <a:pPr algn="l">
              <a:buFont typeface="Arial" panose="020B0604020202020204" pitchFamily="34" charset="0"/>
              <a:buChar char="•"/>
            </a:pPr>
            <a:r>
              <a:rPr lang="en-US" sz="1800" b="0" i="0" dirty="0">
                <a:effectLst/>
                <a:latin typeface="Inter"/>
              </a:rPr>
              <a:t>Zero padding involves adding zeros (or any constant value) around the borders of the input image or feature map.</a:t>
            </a:r>
          </a:p>
          <a:p>
            <a:pPr algn="l">
              <a:buFont typeface="Arial" panose="020B0604020202020204" pitchFamily="34" charset="0"/>
              <a:buChar char="•"/>
            </a:pPr>
            <a:r>
              <a:rPr lang="en-US" sz="1800" b="0" i="0" dirty="0">
                <a:effectLst/>
                <a:latin typeface="Inter"/>
              </a:rPr>
              <a:t>For a 2D input, if you want to add P pixels of zero padding around all edges, the resulting size of the padded input will be (H+2P)×(W+2P)(H + 2P) \times (W + 2P)(H+2P)×(W+2P), where H and W are the original height and width of the input.</a:t>
            </a:r>
          </a:p>
          <a:p>
            <a:pPr algn="l">
              <a:buFont typeface="Arial" panose="020B0604020202020204" pitchFamily="34" charset="0"/>
              <a:buChar char="•"/>
            </a:pPr>
            <a:endParaRPr lang="en-US" sz="1800" b="0" i="0" dirty="0">
              <a:effectLst/>
              <a:latin typeface="Inter"/>
            </a:endParaRPr>
          </a:p>
          <a:p>
            <a:pPr algn="l">
              <a:buNone/>
            </a:pPr>
            <a:r>
              <a:rPr lang="en-US" sz="1800" b="0" i="0" dirty="0">
                <a:effectLst/>
                <a:latin typeface="Inter"/>
              </a:rPr>
              <a:t>‍‍</a:t>
            </a:r>
          </a:p>
        </p:txBody>
      </p:sp>
      <p:sp>
        <p:nvSpPr>
          <p:cNvPr id="5" name="Rectangles 4"/>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UNIT-3 </a:t>
            </a:r>
            <a:r>
              <a:rPr lang="en-US" sz="2800" b="1" i="0" dirty="0">
                <a:solidFill>
                  <a:schemeClr val="bg1"/>
                </a:solidFill>
                <a:effectLst/>
                <a:latin typeface="Inter"/>
              </a:rPr>
              <a:t>Type of Padding</a:t>
            </a:r>
          </a:p>
        </p:txBody>
      </p:sp>
      <p:pic>
        <p:nvPicPr>
          <p:cNvPr id="2" name="Picture 2" descr="Ho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4244975" y="2663825"/>
            <a:ext cx="3328670" cy="41941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1927" y="865816"/>
            <a:ext cx="10948790" cy="5534984"/>
          </a:xfrm>
        </p:spPr>
        <p:txBody>
          <a:bodyPr>
            <a:noAutofit/>
          </a:bodyPr>
          <a:lstStyle/>
          <a:p>
            <a:pPr algn="l">
              <a:buFont typeface="Arial" panose="020B0604020202020204" pitchFamily="34" charset="0"/>
              <a:buChar char="•"/>
            </a:pPr>
            <a:r>
              <a:rPr lang="en-US" sz="1800" b="0" i="0" dirty="0">
                <a:effectLst/>
                <a:latin typeface="Inter"/>
              </a:rPr>
              <a:t>‍</a:t>
            </a:r>
            <a:r>
              <a:rPr lang="en-US" sz="1800" b="1" i="0" dirty="0">
                <a:effectLst/>
                <a:latin typeface="Tasaorbiterdeck Bold"/>
              </a:rPr>
              <a:t>2. Same Padding</a:t>
            </a:r>
            <a:r>
              <a:rPr lang="en-US" sz="1800" b="0" i="0" dirty="0">
                <a:effectLst/>
                <a:latin typeface="Inter"/>
              </a:rPr>
              <a:t>:</a:t>
            </a:r>
          </a:p>
          <a:p>
            <a:pPr algn="l">
              <a:buFont typeface="Arial" panose="020B0604020202020204" pitchFamily="34" charset="0"/>
              <a:buChar char="•"/>
            </a:pPr>
            <a:r>
              <a:rPr lang="en-US" sz="1800" b="0" i="0" dirty="0">
                <a:effectLst/>
                <a:latin typeface="Inter"/>
              </a:rPr>
              <a:t>Same padding is a specific type of zero padding where the output feature map has the same spatial dimensions as the input.</a:t>
            </a:r>
          </a:p>
          <a:p>
            <a:pPr algn="l">
              <a:buFont typeface="Arial" panose="020B0604020202020204" pitchFamily="34" charset="0"/>
              <a:buChar char="•"/>
            </a:pPr>
            <a:r>
              <a:rPr lang="en-US" sz="1800" b="0" i="0" dirty="0">
                <a:effectLst/>
                <a:latin typeface="Inter"/>
              </a:rPr>
              <a:t>The amount of same padding PPP can be calculated for a convolutional layer with filter size F and stride S as P=(F−1)2P = \frac{(F - 1)}{2}P=2(F−1)​.</a:t>
            </a:r>
          </a:p>
          <a:p>
            <a:pPr algn="l">
              <a:buFont typeface="Arial" panose="020B0604020202020204" pitchFamily="34" charset="0"/>
              <a:buChar char="•"/>
            </a:pPr>
            <a:r>
              <a:rPr lang="en-US" sz="1800" b="0" i="0" dirty="0">
                <a:effectLst/>
                <a:latin typeface="Inter"/>
              </a:rPr>
              <a:t>Same padding ensures that the convolutional operation is applied uniformly across the input image, including the edges.</a:t>
            </a:r>
          </a:p>
          <a:p>
            <a:pPr algn="l">
              <a:buNone/>
            </a:pPr>
            <a:r>
              <a:rPr lang="en-US" sz="1800" b="1" i="0" dirty="0">
                <a:effectLst/>
                <a:latin typeface="Tasaorbiterdeck Bold"/>
              </a:rPr>
              <a:t>3. Valid Padding (No Padding)</a:t>
            </a:r>
            <a:r>
              <a:rPr lang="en-US" sz="1800" b="0" i="0" dirty="0">
                <a:effectLst/>
                <a:latin typeface="Inter"/>
              </a:rPr>
              <a:t>:</a:t>
            </a:r>
          </a:p>
          <a:p>
            <a:pPr algn="l">
              <a:buFont typeface="Arial" panose="020B0604020202020204" pitchFamily="34" charset="0"/>
              <a:buChar char="•"/>
            </a:pPr>
            <a:r>
              <a:rPr lang="en-US" sz="1800" b="0" i="0" dirty="0">
                <a:effectLst/>
                <a:latin typeface="Inter"/>
              </a:rPr>
              <a:t>Valid padding means no padding is added to the input.</a:t>
            </a:r>
          </a:p>
          <a:p>
            <a:pPr algn="l">
              <a:buFont typeface="Arial" panose="020B0604020202020204" pitchFamily="34" charset="0"/>
              <a:buChar char="•"/>
            </a:pPr>
            <a:r>
              <a:rPr lang="en-US" sz="1800" b="0" i="0" dirty="0">
                <a:effectLst/>
                <a:latin typeface="Inter"/>
              </a:rPr>
              <a:t>The convolution operation is only performed where the input and the filter fully overlap, resulting in an output feature map that is smaller than the input.</a:t>
            </a:r>
          </a:p>
          <a:p>
            <a:pPr algn="l">
              <a:buFont typeface="Arial" panose="020B0604020202020204" pitchFamily="34" charset="0"/>
              <a:buChar char="•"/>
            </a:pPr>
            <a:r>
              <a:rPr lang="en-US" sz="1800" b="0" i="0" dirty="0">
                <a:effectLst/>
                <a:latin typeface="Inter"/>
              </a:rPr>
              <a:t>This type of padding is often used when reducing the spatial dimensions of the input is desired, such as in </a:t>
            </a:r>
            <a:r>
              <a:rPr lang="en-US" sz="1800" b="0" i="0" dirty="0" err="1">
                <a:effectLst/>
                <a:latin typeface="Inter"/>
              </a:rPr>
              <a:t>downsampling</a:t>
            </a:r>
            <a:r>
              <a:rPr lang="en-US" sz="1800" b="0" i="0" dirty="0">
                <a:effectLst/>
                <a:latin typeface="Inter"/>
              </a:rPr>
              <a:t> operations.</a:t>
            </a:r>
          </a:p>
          <a:p>
            <a:pPr algn="l">
              <a:buNone/>
            </a:pPr>
            <a:r>
              <a:rPr lang="en-US" sz="1800" b="0" i="0" dirty="0">
                <a:effectLst/>
                <a:latin typeface="Inter"/>
              </a:rPr>
              <a:t>‍</a:t>
            </a:r>
          </a:p>
        </p:txBody>
      </p:sp>
      <p:sp>
        <p:nvSpPr>
          <p:cNvPr id="5" name="Rectangles 4"/>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UNIT-3 </a:t>
            </a:r>
            <a:r>
              <a:rPr lang="en-US" sz="2800" b="1" i="0" dirty="0">
                <a:solidFill>
                  <a:schemeClr val="bg1"/>
                </a:solidFill>
                <a:effectLst/>
                <a:latin typeface="Inter"/>
              </a:rPr>
              <a:t>Type of Padding</a:t>
            </a:r>
          </a:p>
        </p:txBody>
      </p:sp>
      <p:pic>
        <p:nvPicPr>
          <p:cNvPr id="2" name="Picture 2" descr="Ho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1927" y="865816"/>
            <a:ext cx="10948790" cy="5534984"/>
          </a:xfrm>
        </p:spPr>
        <p:txBody>
          <a:bodyPr>
            <a:noAutofit/>
          </a:bodyPr>
          <a:lstStyle/>
          <a:p>
            <a:pPr algn="l">
              <a:buNone/>
            </a:pPr>
            <a:r>
              <a:rPr lang="en-US" sz="1800" b="1" i="0" dirty="0">
                <a:effectLst/>
                <a:latin typeface="Tasaorbiterdeck Bold"/>
              </a:rPr>
              <a:t>4. Reflective Padding (Symmetric Padding)</a:t>
            </a:r>
            <a:r>
              <a:rPr lang="en-US" sz="1800" b="0" i="0" dirty="0">
                <a:effectLst/>
                <a:latin typeface="Inter"/>
              </a:rPr>
              <a:t>:</a:t>
            </a:r>
          </a:p>
          <a:p>
            <a:pPr algn="l">
              <a:buFont typeface="Arial" panose="020B0604020202020204" pitchFamily="34" charset="0"/>
              <a:buChar char="•"/>
            </a:pPr>
            <a:r>
              <a:rPr lang="en-US" sz="1800" b="0" i="0" dirty="0">
                <a:effectLst/>
                <a:latin typeface="Inter"/>
              </a:rPr>
              <a:t>Reflective padding mirrors the input values at the edges.</a:t>
            </a:r>
          </a:p>
          <a:p>
            <a:pPr algn="l">
              <a:buFont typeface="Arial" panose="020B0604020202020204" pitchFamily="34" charset="0"/>
              <a:buChar char="•"/>
            </a:pPr>
            <a:r>
              <a:rPr lang="en-US" sz="1800" b="0" i="0" dirty="0">
                <a:effectLst/>
                <a:latin typeface="Inter"/>
              </a:rPr>
              <a:t>It pads the input with copies of the input mirrored along the edges.</a:t>
            </a:r>
          </a:p>
          <a:p>
            <a:pPr algn="l">
              <a:buFont typeface="Arial" panose="020B0604020202020204" pitchFamily="34" charset="0"/>
              <a:buChar char="•"/>
            </a:pPr>
            <a:r>
              <a:rPr lang="en-US" sz="1800" b="0" i="0" dirty="0">
                <a:effectLst/>
                <a:latin typeface="Inter"/>
              </a:rPr>
              <a:t>Reflective padding can be useful when the content of the input image or feature map has a repeating pattern or symmetry.</a:t>
            </a:r>
          </a:p>
          <a:p>
            <a:pPr algn="l">
              <a:buFont typeface="Arial" panose="020B0604020202020204" pitchFamily="34" charset="0"/>
              <a:buChar char="•"/>
            </a:pPr>
            <a:endParaRPr lang="en-US" sz="1800" b="0" i="0" dirty="0">
              <a:effectLst/>
              <a:latin typeface="Inter"/>
            </a:endParaRPr>
          </a:p>
          <a:p>
            <a:pPr algn="l">
              <a:buFont typeface="Arial" panose="020B0604020202020204" pitchFamily="34" charset="0"/>
              <a:buChar char="•"/>
            </a:pPr>
            <a:endParaRPr lang="en-US" sz="1800" b="0" i="0" dirty="0">
              <a:effectLst/>
              <a:latin typeface="Inter"/>
            </a:endParaRPr>
          </a:p>
          <a:p>
            <a:pPr algn="l">
              <a:buNone/>
            </a:pPr>
            <a:r>
              <a:rPr lang="en-US" sz="1800" b="0" i="0" dirty="0">
                <a:effectLst/>
                <a:latin typeface="Inter"/>
              </a:rPr>
              <a:t>‍</a:t>
            </a:r>
          </a:p>
          <a:p>
            <a:pPr marL="0" indent="0" algn="l">
              <a:buNone/>
            </a:pPr>
            <a:endParaRPr lang="en-US" sz="1800" b="0" i="0" dirty="0">
              <a:effectLst/>
              <a:latin typeface="Inter"/>
            </a:endParaRPr>
          </a:p>
        </p:txBody>
      </p:sp>
      <p:sp>
        <p:nvSpPr>
          <p:cNvPr id="5" name="Rectangles 4"/>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UNIT-3 </a:t>
            </a:r>
            <a:r>
              <a:rPr lang="en-US" sz="2800" b="1" i="0" dirty="0">
                <a:solidFill>
                  <a:schemeClr val="bg1"/>
                </a:solidFill>
                <a:effectLst/>
                <a:latin typeface="Inter"/>
              </a:rPr>
              <a:t>Type of Padding</a:t>
            </a:r>
          </a:p>
        </p:txBody>
      </p:sp>
      <p:pic>
        <p:nvPicPr>
          <p:cNvPr id="2" name="Picture 2" descr="Ho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rcRect l="53422" t="23194" r="6698" b="7704"/>
          <a:stretch>
            <a:fillRect/>
          </a:stretch>
        </p:blipFill>
        <p:spPr>
          <a:xfrm>
            <a:off x="4165600" y="2657475"/>
            <a:ext cx="4255770" cy="414782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1927" y="865816"/>
            <a:ext cx="10948790" cy="5534984"/>
          </a:xfrm>
        </p:spPr>
        <p:txBody>
          <a:bodyPr>
            <a:noAutofit/>
          </a:bodyPr>
          <a:lstStyle/>
          <a:p>
            <a:pPr algn="l">
              <a:buNone/>
            </a:pPr>
            <a:r>
              <a:rPr lang="en-US" sz="1800" b="0" i="0" dirty="0">
                <a:effectLst/>
                <a:latin typeface="Inter"/>
              </a:rPr>
              <a:t>‍</a:t>
            </a:r>
          </a:p>
          <a:p>
            <a:pPr algn="l">
              <a:buNone/>
            </a:pPr>
            <a:r>
              <a:rPr lang="en-US" sz="1800" b="1" i="0" dirty="0">
                <a:effectLst/>
                <a:latin typeface="Tasaorbiterdeck Bold"/>
              </a:rPr>
              <a:t>5. Circular Padding (Periodic Padding)</a:t>
            </a:r>
            <a:r>
              <a:rPr lang="en-US" sz="1800" b="0" i="0" dirty="0">
                <a:effectLst/>
                <a:latin typeface="Inter"/>
              </a:rPr>
              <a:t>:</a:t>
            </a:r>
          </a:p>
          <a:p>
            <a:pPr algn="l">
              <a:buFont typeface="Arial" panose="020B0604020202020204" pitchFamily="34" charset="0"/>
              <a:buChar char="•"/>
            </a:pPr>
            <a:r>
              <a:rPr lang="en-US" sz="1800" b="0" i="0" dirty="0">
                <a:effectLst/>
                <a:latin typeface="Inter"/>
              </a:rPr>
              <a:t>Circular padding wraps the input around, creating a circular boundary.</a:t>
            </a:r>
          </a:p>
          <a:p>
            <a:pPr algn="l">
              <a:buFont typeface="Arial" panose="020B0604020202020204" pitchFamily="34" charset="0"/>
              <a:buChar char="•"/>
            </a:pPr>
            <a:r>
              <a:rPr lang="en-US" sz="1800" b="0" i="0" dirty="0">
                <a:effectLst/>
                <a:latin typeface="Inter"/>
              </a:rPr>
              <a:t>It can be useful in certain applications where the input data has periodic or circular properties, such as processing signals or time-series data.</a:t>
            </a:r>
          </a:p>
          <a:p>
            <a:pPr algn="l">
              <a:buFont typeface="Arial" panose="020B0604020202020204" pitchFamily="34" charset="0"/>
              <a:buChar char="•"/>
            </a:pPr>
            <a:endParaRPr lang="en-US" sz="1800" b="0" i="0" dirty="0">
              <a:effectLst/>
              <a:latin typeface="Inter"/>
            </a:endParaRPr>
          </a:p>
          <a:p>
            <a:pPr marL="0" indent="0" algn="l">
              <a:buNone/>
            </a:pPr>
            <a:endParaRPr lang="en-US" sz="1800" b="0" i="0" dirty="0">
              <a:effectLst/>
              <a:latin typeface="Inter"/>
            </a:endParaRPr>
          </a:p>
        </p:txBody>
      </p:sp>
      <p:sp>
        <p:nvSpPr>
          <p:cNvPr id="5" name="Rectangles 4"/>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UNIT-3 </a:t>
            </a:r>
            <a:r>
              <a:rPr lang="en-US" sz="2800" b="1" i="0" dirty="0">
                <a:solidFill>
                  <a:schemeClr val="bg1"/>
                </a:solidFill>
                <a:effectLst/>
                <a:latin typeface="Inter"/>
              </a:rPr>
              <a:t>Type of Padding</a:t>
            </a:r>
          </a:p>
        </p:txBody>
      </p:sp>
      <p:pic>
        <p:nvPicPr>
          <p:cNvPr id="2" name="Picture 2" descr="Ho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rcRect t="-159" r="56902"/>
          <a:stretch>
            <a:fillRect/>
          </a:stretch>
        </p:blipFill>
        <p:spPr>
          <a:xfrm>
            <a:off x="4439285" y="2804160"/>
            <a:ext cx="3489325" cy="35966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s 4"/>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UNIT-3 </a:t>
            </a:r>
            <a:r>
              <a:rPr lang="en-US" sz="2800" b="1" i="0" dirty="0">
                <a:solidFill>
                  <a:schemeClr val="bg1"/>
                </a:solidFill>
                <a:effectLst/>
                <a:latin typeface="Inter"/>
              </a:rPr>
              <a:t>Advantages of Padding in CNN</a:t>
            </a:r>
          </a:p>
        </p:txBody>
      </p:sp>
      <p:pic>
        <p:nvPicPr>
          <p:cNvPr id="2" name="Picture 2" descr="Ho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p:cNvPicPr>
            <a:picLocks noGrp="1" noChangeAspect="1"/>
          </p:cNvPicPr>
          <p:nvPr>
            <p:ph idx="1"/>
          </p:nvPr>
        </p:nvPicPr>
        <p:blipFill>
          <a:blip r:embed="rId3"/>
          <a:stretch>
            <a:fillRect/>
          </a:stretch>
        </p:blipFill>
        <p:spPr>
          <a:xfrm>
            <a:off x="1938068" y="794657"/>
            <a:ext cx="9092242" cy="605770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s 4"/>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UNIT-3 </a:t>
            </a:r>
            <a:r>
              <a:rPr lang="en-US" sz="2800" b="1" i="0" dirty="0">
                <a:solidFill>
                  <a:schemeClr val="bg1"/>
                </a:solidFill>
                <a:effectLst/>
                <a:latin typeface="Inter"/>
              </a:rPr>
              <a:t>Advantages of Padding in CNN</a:t>
            </a:r>
          </a:p>
        </p:txBody>
      </p:sp>
      <p:pic>
        <p:nvPicPr>
          <p:cNvPr id="2" name="Picture 2" descr="Ho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idx="1"/>
          </p:nvPr>
        </p:nvSpPr>
        <p:spPr>
          <a:xfrm>
            <a:off x="941716" y="985987"/>
            <a:ext cx="11043249" cy="5833912"/>
          </a:xfrm>
        </p:spPr>
        <p:txBody>
          <a:bodyPr>
            <a:normAutofit fontScale="85000" lnSpcReduction="10000"/>
          </a:bodyPr>
          <a:lstStyle/>
          <a:p>
            <a:pPr algn="l">
              <a:buFont typeface="Arial" panose="020B0604020202020204" pitchFamily="34" charset="0"/>
              <a:buChar char="•"/>
            </a:pPr>
            <a:r>
              <a:rPr lang="en-US" sz="2400" b="1" i="0" dirty="0">
                <a:effectLst/>
                <a:latin typeface="Tasaorbiterdeck Bold"/>
              </a:rPr>
              <a:t>Preservation of Spatial Information</a:t>
            </a:r>
            <a:r>
              <a:rPr lang="en-US" sz="2400" b="0" i="0" dirty="0">
                <a:effectLst/>
                <a:latin typeface="Inter"/>
              </a:rPr>
              <a:t>: By padding the input data, CNNs maintain the spatial dimensions throughout the layers. This ensures that information at the edges of the input, which is often critical for accurate feature extraction, is not lost during convolution operations.</a:t>
            </a:r>
          </a:p>
          <a:p>
            <a:pPr algn="l">
              <a:buFont typeface="Arial" panose="020B0604020202020204" pitchFamily="34" charset="0"/>
              <a:buChar char="•"/>
            </a:pPr>
            <a:r>
              <a:rPr lang="en-US" sz="2400" b="1" i="0" dirty="0">
                <a:effectLst/>
                <a:latin typeface="Tasaorbiterdeck Bold"/>
              </a:rPr>
              <a:t>Handling Edge Effects</a:t>
            </a:r>
            <a:r>
              <a:rPr lang="en-US" sz="2400" b="0" i="0" dirty="0">
                <a:effectLst/>
                <a:latin typeface="Inter"/>
              </a:rPr>
              <a:t>: Padding mitigates edge effects that occur when convolutional filters do not fully overlap with the input at the edges. This prevents artifacts or inaccuracies in feature maps that could arise from incomplete convolution operations.</a:t>
            </a:r>
          </a:p>
          <a:p>
            <a:pPr algn="l">
              <a:buFont typeface="Arial" panose="020B0604020202020204" pitchFamily="34" charset="0"/>
              <a:buChar char="•"/>
            </a:pPr>
            <a:r>
              <a:rPr lang="en-US" sz="2400" b="1" i="0" dirty="0">
                <a:effectLst/>
                <a:latin typeface="Tasaorbiterdeck Bold"/>
              </a:rPr>
              <a:t>Control Over Output Size</a:t>
            </a:r>
            <a:r>
              <a:rPr lang="en-US" sz="2400" b="0" i="0" dirty="0">
                <a:effectLst/>
                <a:latin typeface="Inter"/>
              </a:rPr>
              <a:t>: Different padding strategies (e.g., same padding) allow control over the size of the output feature maps. This control is essential for designing network architectures and managing computational resources effectively, especially in tasks where input and output dimensions need to be consistent.</a:t>
            </a:r>
          </a:p>
          <a:p>
            <a:pPr algn="l">
              <a:buFont typeface="Arial" panose="020B0604020202020204" pitchFamily="34" charset="0"/>
              <a:buChar char="•"/>
            </a:pPr>
            <a:r>
              <a:rPr lang="en-US" sz="2400" b="1" i="0" dirty="0">
                <a:effectLst/>
                <a:latin typeface="Tasaorbiterdeck Bold"/>
              </a:rPr>
              <a:t>Improved Performance</a:t>
            </a:r>
            <a:r>
              <a:rPr lang="en-US" sz="2400" b="0" i="0" dirty="0">
                <a:effectLst/>
                <a:latin typeface="Inter"/>
              </a:rPr>
              <a:t>: Properly applied padding facilitates more effective and robust feature extraction. By ensuring that all parts of the input are treated equally, padding enhances the network's ability to learn meaningful features from diverse spatial patterns in the data.</a:t>
            </a:r>
          </a:p>
          <a:p>
            <a:pPr algn="l">
              <a:buFont typeface="Arial" panose="020B0604020202020204" pitchFamily="34" charset="0"/>
              <a:buChar char="•"/>
            </a:pPr>
            <a:r>
              <a:rPr lang="en-US" sz="2400" b="1" i="0" dirty="0">
                <a:effectLst/>
                <a:latin typeface="Tasaorbiterdeck Bold"/>
              </a:rPr>
              <a:t>Flexibility in Architectural Design</a:t>
            </a:r>
            <a:r>
              <a:rPr lang="en-US" sz="2400" b="0" i="0" dirty="0">
                <a:effectLst/>
                <a:latin typeface="Inter"/>
              </a:rPr>
              <a:t>: Padding provides flexibility in designing CNN architectures. It allows researchers and practitioners to experiment with different configurations while maintaining the integrity of spatial information and optimizing performance metrics such as accuracy and convergence speed.</a:t>
            </a:r>
          </a:p>
          <a:p>
            <a:pPr algn="l">
              <a:buFont typeface="Arial" panose="020B0604020202020204" pitchFamily="34" charset="0"/>
              <a:buChar char="•"/>
            </a:pPr>
            <a:r>
              <a:rPr lang="en-US" sz="2400" b="1" i="0" dirty="0">
                <a:effectLst/>
                <a:latin typeface="Tasaorbiterdeck Bold"/>
              </a:rPr>
              <a:t>Compatibility with Various Input Sizes</a:t>
            </a:r>
            <a:r>
              <a:rPr lang="en-US" sz="2400" b="0" i="0" dirty="0">
                <a:effectLst/>
                <a:latin typeface="Inter"/>
              </a:rPr>
              <a:t>: With padding, CNNs can process inputs of varying sizes without requiring resizing or cropping. This versatility is particularly advantageous in applications involving images or other spatial data of different dimensions.</a:t>
            </a:r>
          </a:p>
          <a:p>
            <a:endParaRPr lang="en-IN" sz="2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s 4"/>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References</a:t>
            </a:r>
            <a:endParaRPr lang="en-US" sz="2800" b="1" i="0" dirty="0">
              <a:solidFill>
                <a:schemeClr val="bg1"/>
              </a:solidFill>
              <a:effectLst/>
              <a:latin typeface="Inter"/>
            </a:endParaRPr>
          </a:p>
        </p:txBody>
      </p:sp>
      <p:pic>
        <p:nvPicPr>
          <p:cNvPr id="2" name="Picture 2" descr="Ho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idx="1"/>
          </p:nvPr>
        </p:nvSpPr>
        <p:spPr>
          <a:xfrm>
            <a:off x="941716" y="985987"/>
            <a:ext cx="11043249" cy="5833912"/>
          </a:xfrm>
        </p:spPr>
        <p:txBody>
          <a:bodyPr>
            <a:normAutofit/>
          </a:bodyPr>
          <a:lstStyle/>
          <a:p>
            <a:pPr algn="l">
              <a:buFont typeface="Arial" panose="020B0604020202020204" pitchFamily="34" charset="0"/>
              <a:buChar char="•"/>
            </a:pPr>
            <a:r>
              <a:rPr lang="en-US" sz="2400" b="1" i="0" dirty="0">
                <a:effectLst/>
                <a:latin typeface="Tasaorbiterdeck Bold"/>
                <a:hlinkClick r:id="rId3"/>
              </a:rPr>
              <a:t>https://www.fynd.academy/blog/padding-in-cnn</a:t>
            </a:r>
          </a:p>
          <a:p>
            <a:pPr algn="l">
              <a:buFont typeface="Arial" panose="020B0604020202020204" pitchFamily="34" charset="0"/>
              <a:buChar char="•"/>
            </a:pPr>
            <a:r>
              <a:rPr lang="en-US" altLang="en-US" sz="2400" b="1" i="0" dirty="0">
                <a:effectLst/>
                <a:latin typeface="Tasaorbiterdeck Bold"/>
              </a:rPr>
              <a:t>Code for Padding: https://colab.research.google.com/drive/1BomVx0WGi-_zH1nVkwlX3_wAsU-PHBq6#scrollTo=q1VLnHYyk0fb</a:t>
            </a:r>
          </a:p>
          <a:p>
            <a:pPr algn="l">
              <a:buFont typeface="Arial" panose="020B0604020202020204" pitchFamily="34" charset="0"/>
              <a:buChar char="•"/>
            </a:pPr>
            <a:endParaRPr lang="en-US" altLang="en-US" sz="2400" b="1" i="0" dirty="0">
              <a:effectLst/>
              <a:latin typeface="Tasaorbiterdeck Bold"/>
            </a:endParaRPr>
          </a:p>
          <a:p>
            <a:pPr algn="l">
              <a:buFont typeface="Arial" panose="020B0604020202020204" pitchFamily="34" charset="0"/>
              <a:buChar char="•"/>
            </a:pPr>
            <a:endParaRPr lang="en-US" altLang="en-US" sz="2400" b="1" i="0" dirty="0">
              <a:effectLst/>
              <a:latin typeface="Tasaorbiterdeck Bold"/>
            </a:endParaRPr>
          </a:p>
          <a:p>
            <a:pPr algn="l">
              <a:buFont typeface="Arial" panose="020B0604020202020204" pitchFamily="34" charset="0"/>
              <a:buChar char="•"/>
            </a:pPr>
            <a:endParaRPr lang="en-IN"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59180" y="1222375"/>
            <a:ext cx="10438765" cy="5337810"/>
          </a:xfrm>
        </p:spPr>
        <p:txBody>
          <a:bodyPr>
            <a:normAutofit fontScale="97500"/>
          </a:bodyPr>
          <a:lstStyle/>
          <a:p>
            <a:r>
              <a:rPr lang="en-US" dirty="0"/>
              <a:t>Padding &amp; Edge Detection, </a:t>
            </a:r>
          </a:p>
          <a:p>
            <a:r>
              <a:rPr lang="en-US" dirty="0" err="1"/>
              <a:t>Strided</a:t>
            </a:r>
            <a:r>
              <a:rPr lang="en-US" dirty="0"/>
              <a:t> Convolutions, </a:t>
            </a:r>
          </a:p>
          <a:p>
            <a:r>
              <a:rPr lang="en-US" dirty="0"/>
              <a:t>Networks in Networks and 1x1Convolutions, </a:t>
            </a:r>
          </a:p>
          <a:p>
            <a:r>
              <a:rPr lang="en-US" dirty="0"/>
              <a:t>Inception Network Motivation, </a:t>
            </a:r>
          </a:p>
          <a:p>
            <a:r>
              <a:rPr lang="en-US" dirty="0"/>
              <a:t>Object Detection, </a:t>
            </a:r>
          </a:p>
          <a:p>
            <a:r>
              <a:rPr lang="en-US" dirty="0"/>
              <a:t>YOLO Algorithm. </a:t>
            </a:r>
          </a:p>
        </p:txBody>
      </p:sp>
      <p:sp>
        <p:nvSpPr>
          <p:cNvPr id="5" name="Rectangles 4"/>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UNIT-3 INTRODUCTION</a:t>
            </a:r>
          </a:p>
        </p:txBody>
      </p:sp>
      <p:pic>
        <p:nvPicPr>
          <p:cNvPr id="2" name="Picture 2" descr="Ho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s 4"/>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a:buNone/>
            </a:pPr>
            <a:r>
              <a:rPr lang="en-US" altLang="en-US" sz="2800" b="1" dirty="0">
                <a:sym typeface="+mn-ea"/>
              </a:rPr>
              <a:t>Strided Convolutions</a:t>
            </a:r>
            <a:endParaRPr lang="en-US" sz="2800" b="1" i="0" dirty="0">
              <a:solidFill>
                <a:schemeClr val="bg1"/>
              </a:solidFill>
              <a:effectLst/>
              <a:latin typeface="Inter"/>
            </a:endParaRPr>
          </a:p>
        </p:txBody>
      </p:sp>
      <p:pic>
        <p:nvPicPr>
          <p:cNvPr id="2" name="Picture 2" descr="Ho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idx="1"/>
          </p:nvPr>
        </p:nvSpPr>
        <p:spPr>
          <a:xfrm>
            <a:off x="941716" y="985987"/>
            <a:ext cx="11043249" cy="5833912"/>
          </a:xfrm>
        </p:spPr>
        <p:txBody>
          <a:bodyPr>
            <a:normAutofit/>
          </a:bodyPr>
          <a:lstStyle/>
          <a:p>
            <a:pPr algn="l">
              <a:buFont typeface="Arial" panose="020B0604020202020204" pitchFamily="34" charset="0"/>
              <a:buChar char="•"/>
            </a:pPr>
            <a:r>
              <a:rPr lang="en-US" altLang="en-US" sz="2400" dirty="0"/>
              <a:t>In a typical convolution operation, we slide a filter (kernel) over the input image (or matrix) one step at a time. The "stride" determines how much we move the filter with each step.</a:t>
            </a:r>
          </a:p>
          <a:p>
            <a:pPr lvl="1" algn="l">
              <a:buFont typeface="Arial" panose="020B0604020202020204" pitchFamily="34" charset="0"/>
              <a:buChar char="•"/>
            </a:pPr>
            <a:r>
              <a:rPr lang="en-US" altLang="en-US" dirty="0"/>
              <a:t>Stride of 1 means the filter moves by one unit at a time.</a:t>
            </a:r>
          </a:p>
          <a:p>
            <a:pPr lvl="1" algn="l">
              <a:buFont typeface="Arial" panose="020B0604020202020204" pitchFamily="34" charset="0"/>
              <a:buChar char="•"/>
            </a:pPr>
            <a:r>
              <a:rPr lang="en-US" altLang="en-US" dirty="0"/>
              <a:t>Stride of 2 means the filter moves by two units at a time, and so on.</a:t>
            </a:r>
          </a:p>
          <a:p>
            <a:pPr lvl="0" algn="l">
              <a:buFont typeface="Arial" panose="020B0604020202020204" pitchFamily="34" charset="0"/>
              <a:buChar char="•"/>
            </a:pPr>
            <a:r>
              <a:rPr lang="en-US" altLang="en-US" b="1" dirty="0"/>
              <a:t>Why Strided Convolutions?</a:t>
            </a:r>
          </a:p>
          <a:p>
            <a:pPr lvl="1" algn="l">
              <a:buFont typeface="Arial" panose="020B0604020202020204" pitchFamily="34" charset="0"/>
              <a:buChar char="•"/>
            </a:pPr>
            <a:r>
              <a:rPr lang="en-US" altLang="en-US" dirty="0"/>
              <a:t>Strided convolutions are used to control the spatial resolution of the output feature map. A larger stride results in a smaller output size, which is useful for:</a:t>
            </a:r>
          </a:p>
          <a:p>
            <a:pPr lvl="2" algn="l">
              <a:buFont typeface="Arial" panose="020B0604020202020204" pitchFamily="34" charset="0"/>
              <a:buChar char="•"/>
            </a:pPr>
            <a:r>
              <a:rPr lang="en-US" altLang="en-US" sz="2400" b="1" dirty="0"/>
              <a:t>Downsampling: </a:t>
            </a:r>
            <a:r>
              <a:rPr lang="en-US" altLang="en-US" sz="2400" dirty="0"/>
              <a:t>Reducing the spatial dimensions of the output (e.g., reducing the image size).</a:t>
            </a:r>
          </a:p>
          <a:p>
            <a:pPr lvl="2" algn="l">
              <a:buFont typeface="Arial" panose="020B0604020202020204" pitchFamily="34" charset="0"/>
              <a:buChar char="•"/>
            </a:pPr>
            <a:r>
              <a:rPr lang="en-US" altLang="en-US" sz="2400" b="1" dirty="0"/>
              <a:t>Faster computation:</a:t>
            </a:r>
            <a:r>
              <a:rPr lang="en-US" altLang="en-US" sz="2400" dirty="0"/>
              <a:t> A larger stride reduces the number of calculations by reducing the size of the output.</a:t>
            </a:r>
          </a:p>
          <a:p>
            <a:pPr lvl="2" algn="l">
              <a:buFont typeface="Arial" panose="020B0604020202020204" pitchFamily="34" charset="0"/>
              <a:buChar char="•"/>
            </a:pPr>
            <a:r>
              <a:rPr lang="en-US" altLang="en-US" sz="2400" b="1" dirty="0"/>
              <a:t>Learning spatial hierarchies:</a:t>
            </a:r>
            <a:r>
              <a:rPr lang="en-US" altLang="en-US" sz="2400" dirty="0"/>
              <a:t> When downsampling, we can capture features at multiple spatial resolutions, which is useful for capturing both fine and coarse-level features in deep networks.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s 4"/>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a:buNone/>
            </a:pPr>
            <a:r>
              <a:rPr lang="en-US" altLang="en-US" sz="2800" b="1" i="0" dirty="0">
                <a:solidFill>
                  <a:schemeClr val="bg1"/>
                </a:solidFill>
                <a:effectLst/>
                <a:latin typeface="Times New Roman" panose="02020603050405020304" charset="0"/>
                <a:cs typeface="Times New Roman" panose="02020603050405020304" charset="0"/>
              </a:rPr>
              <a:t>Effect of Stride on the Output Size</a:t>
            </a:r>
          </a:p>
        </p:txBody>
      </p:sp>
      <p:pic>
        <p:nvPicPr>
          <p:cNvPr id="2" name="Picture 2" descr="Ho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p:cNvPicPr>
            <a:picLocks noGrp="1" noChangeAspect="1"/>
          </p:cNvPicPr>
          <p:nvPr>
            <p:ph idx="1"/>
          </p:nvPr>
        </p:nvPicPr>
        <p:blipFill>
          <a:blip r:embed="rId3"/>
          <a:stretch>
            <a:fillRect/>
          </a:stretch>
        </p:blipFill>
        <p:spPr>
          <a:xfrm>
            <a:off x="1184275" y="1134745"/>
            <a:ext cx="10949305" cy="436181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s 4"/>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a:buNone/>
            </a:pPr>
            <a:r>
              <a:rPr lang="en-US" altLang="en-US" sz="2800" b="1">
                <a:latin typeface="Times New Roman" panose="02020603050405020304" charset="0"/>
                <a:cs typeface="Times New Roman" panose="02020603050405020304" charset="0"/>
                <a:sym typeface="+mn-ea"/>
              </a:rPr>
              <a:t>1x1 Convolutions</a:t>
            </a:r>
            <a:endParaRPr lang="en-US" altLang="en-US" sz="2800" b="1" i="0" dirty="0">
              <a:solidFill>
                <a:schemeClr val="bg1"/>
              </a:solidFill>
              <a:effectLst/>
              <a:latin typeface="Times New Roman" panose="02020603050405020304" charset="0"/>
              <a:cs typeface="Times New Roman" panose="02020603050405020304" charset="0"/>
              <a:sym typeface="+mn-ea"/>
            </a:endParaRPr>
          </a:p>
        </p:txBody>
      </p:sp>
      <p:pic>
        <p:nvPicPr>
          <p:cNvPr id="2" name="Picture 2" descr="Ho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1066800" y="937895"/>
            <a:ext cx="10515600" cy="4351338"/>
          </a:xfrm>
        </p:spPr>
        <p:txBody>
          <a:bodyPr/>
          <a:lstStyle/>
          <a:p>
            <a:r>
              <a:rPr lang="en-US" altLang="en-US"/>
              <a:t>A 1x1 convolution is a special type of convolution where the kernel (filter) has a size of 1x1. </a:t>
            </a:r>
          </a:p>
          <a:p>
            <a:r>
              <a:rPr lang="en-US" altLang="en-US"/>
              <a:t>This might seem counterintuitive at first because, in traditional convolutions, you typically use larger kernels (e.g., 3x3, 5x5) to extract features. </a:t>
            </a:r>
          </a:p>
          <a:p>
            <a:r>
              <a:rPr lang="en-US" altLang="en-US"/>
              <a:t>However, 1x1 convolutions are incredibly useful in deep neural networks, particularly in architectures like GoogleNet (Inception), ResNet, and MobileNet.</a:t>
            </a: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s 4"/>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a:buNone/>
            </a:pPr>
            <a:r>
              <a:rPr lang="en-US" altLang="en-US" sz="2800" b="1" i="0" dirty="0">
                <a:solidFill>
                  <a:schemeClr val="bg1"/>
                </a:solidFill>
                <a:effectLst/>
                <a:latin typeface="Times New Roman" panose="02020603050405020304" charset="0"/>
                <a:cs typeface="Times New Roman" panose="02020603050405020304" charset="0"/>
                <a:sym typeface="+mn-ea"/>
              </a:rPr>
              <a:t>Why 1x1 Convolutions?</a:t>
            </a:r>
          </a:p>
        </p:txBody>
      </p:sp>
      <p:pic>
        <p:nvPicPr>
          <p:cNvPr id="2" name="Picture 2" descr="Ho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p:cNvPicPr>
            <a:picLocks noGrp="1" noChangeAspect="1"/>
          </p:cNvPicPr>
          <p:nvPr>
            <p:ph idx="1"/>
          </p:nvPr>
        </p:nvPicPr>
        <p:blipFill>
          <a:blip r:embed="rId3"/>
          <a:stretch>
            <a:fillRect/>
          </a:stretch>
        </p:blipFill>
        <p:spPr>
          <a:xfrm>
            <a:off x="207010" y="949960"/>
            <a:ext cx="11984990" cy="481901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s 4"/>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a:buNone/>
            </a:pPr>
            <a:r>
              <a:rPr lang="en-US" altLang="en-US" sz="2800" b="1" i="0" dirty="0">
                <a:solidFill>
                  <a:schemeClr val="bg1"/>
                </a:solidFill>
                <a:effectLst/>
                <a:latin typeface="Times New Roman" panose="02020603050405020304" charset="0"/>
                <a:cs typeface="Times New Roman" panose="02020603050405020304" charset="0"/>
                <a:sym typeface="+mn-ea"/>
              </a:rPr>
              <a:t>Why 1x1 Convolutions?</a:t>
            </a:r>
          </a:p>
        </p:txBody>
      </p:sp>
      <p:pic>
        <p:nvPicPr>
          <p:cNvPr id="2" name="Picture 2" descr="Ho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4" name="Content Placeholder 3"/>
          <p:cNvPicPr>
            <a:picLocks noGrp="1" noChangeAspect="1"/>
          </p:cNvPicPr>
          <p:nvPr>
            <p:ph idx="1"/>
          </p:nvPr>
        </p:nvPicPr>
        <p:blipFill>
          <a:blip r:embed="rId3"/>
          <a:stretch>
            <a:fillRect/>
          </a:stretch>
        </p:blipFill>
        <p:spPr>
          <a:xfrm>
            <a:off x="597535" y="863600"/>
            <a:ext cx="11544935" cy="580898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s 4"/>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a:buNone/>
            </a:pPr>
            <a:r>
              <a:rPr lang="en-US" altLang="en-US" sz="2800" b="1" i="0" dirty="0">
                <a:solidFill>
                  <a:schemeClr val="bg1"/>
                </a:solidFill>
                <a:effectLst/>
                <a:latin typeface="Times New Roman" panose="02020603050405020304" charset="0"/>
                <a:cs typeface="Times New Roman" panose="02020603050405020304" charset="0"/>
                <a:sym typeface="+mn-ea"/>
              </a:rPr>
              <a:t>Application 1x1 Convolutions?</a:t>
            </a:r>
          </a:p>
        </p:txBody>
      </p:sp>
      <p:pic>
        <p:nvPicPr>
          <p:cNvPr id="2" name="Picture 2" descr="Ho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p:cNvPicPr>
            <a:picLocks noGrp="1" noChangeAspect="1"/>
          </p:cNvPicPr>
          <p:nvPr>
            <p:ph idx="1"/>
          </p:nvPr>
        </p:nvPicPr>
        <p:blipFill>
          <a:blip r:embed="rId3"/>
          <a:stretch>
            <a:fillRect/>
          </a:stretch>
        </p:blipFill>
        <p:spPr>
          <a:xfrm>
            <a:off x="332740" y="1022985"/>
            <a:ext cx="11734165" cy="557720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s 4"/>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a:buNone/>
            </a:pPr>
            <a:r>
              <a:rPr lang="en-US" altLang="en-US" sz="2800" b="1" i="0" dirty="0">
                <a:solidFill>
                  <a:schemeClr val="bg1"/>
                </a:solidFill>
                <a:effectLst/>
                <a:latin typeface="Times New Roman" panose="02020603050405020304" charset="0"/>
                <a:cs typeface="Times New Roman" panose="02020603050405020304" charset="0"/>
                <a:sym typeface="+mn-ea"/>
              </a:rPr>
              <a:t>Inception Network Motivation</a:t>
            </a:r>
          </a:p>
        </p:txBody>
      </p:sp>
      <p:pic>
        <p:nvPicPr>
          <p:cNvPr id="2" name="Picture 2" descr="Ho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969645" y="1141095"/>
            <a:ext cx="10567670" cy="5133975"/>
          </a:xfrm>
        </p:spPr>
        <p:txBody>
          <a:bodyPr>
            <a:normAutofit/>
          </a:bodyPr>
          <a:lstStyle/>
          <a:p>
            <a:r>
              <a:rPr lang="en-US" altLang="en-US"/>
              <a:t>The Inception Network (often referred to as GoogLeNet) is a deep convolutional neural network (CNN).</a:t>
            </a:r>
          </a:p>
          <a:p>
            <a:r>
              <a:rPr lang="en-US" altLang="en-US"/>
              <a:t>It was introduced by Google researchers in 2014. </a:t>
            </a:r>
          </a:p>
          <a:p>
            <a:r>
              <a:rPr lang="en-US" altLang="en-US"/>
              <a:t>It won the ILSVRC 2014 (ImageNet Large Scale Visual Recognition Challenge) by achieving the top classification accuracy. </a:t>
            </a:r>
          </a:p>
          <a:p>
            <a:r>
              <a:rPr lang="en-US" altLang="en-US"/>
              <a:t>The Inception network introduced several innovative concepts that allow CNNs to achieve better performance with less computational cost and a more efficient use of resources.</a:t>
            </a:r>
          </a:p>
          <a:p>
            <a:r>
              <a:rPr lang="en-US" altLang="en-US"/>
              <a:t>The primary motivation behind the Inception Network was to address some of the challenges in designing deep neural networks, specifically the balance between depth, width, and computational efficiency.</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s 4"/>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a:buNone/>
            </a:pPr>
            <a:r>
              <a:rPr lang="en-US" altLang="en-US" sz="2800" b="1" i="0" dirty="0">
                <a:solidFill>
                  <a:schemeClr val="bg1"/>
                </a:solidFill>
                <a:effectLst/>
                <a:latin typeface="Times New Roman" panose="02020603050405020304" charset="0"/>
                <a:cs typeface="Times New Roman" panose="02020603050405020304" charset="0"/>
                <a:sym typeface="+mn-ea"/>
              </a:rPr>
              <a:t>Inception Network Motivation</a:t>
            </a:r>
          </a:p>
        </p:txBody>
      </p:sp>
      <p:pic>
        <p:nvPicPr>
          <p:cNvPr id="2" name="Picture 2" descr="Ho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969645" y="1141095"/>
            <a:ext cx="10567670" cy="5133975"/>
          </a:xfrm>
        </p:spPr>
        <p:txBody>
          <a:bodyPr>
            <a:normAutofit/>
          </a:bodyPr>
          <a:lstStyle/>
          <a:p>
            <a:r>
              <a:rPr lang="en-US" altLang="en-US"/>
              <a:t>The Inception Network (often referred to as GoogLeNet) is a deep convolutional neural network (CNN).</a:t>
            </a:r>
          </a:p>
          <a:p>
            <a:r>
              <a:rPr lang="en-US" altLang="en-US"/>
              <a:t>It was introduced by Google researchers in 2014. </a:t>
            </a:r>
          </a:p>
          <a:p>
            <a:r>
              <a:rPr lang="en-US" altLang="en-US"/>
              <a:t>It won the ILSVRC 2014 (ImageNet Large Scale Visual Recognition Challenge) by achieving the top classification accuracy. </a:t>
            </a:r>
          </a:p>
          <a:p>
            <a:r>
              <a:rPr lang="en-US" altLang="en-US"/>
              <a:t>The Inception network introduced several innovative concepts that allow CNNs to achieve better performance with less computational cost and a more efficient use of resources.</a:t>
            </a:r>
          </a:p>
          <a:p>
            <a:r>
              <a:rPr lang="en-US" altLang="en-US"/>
              <a:t>The primary motivation behind the Inception Network was to address some of the challenges in designing deep neural networks, specifically the balance between depth, width, and computational efficiency.</a:t>
            </a: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s 4"/>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a:buNone/>
            </a:pPr>
            <a:r>
              <a:rPr lang="en-US" altLang="en-US" sz="2800" b="1" i="0" dirty="0">
                <a:solidFill>
                  <a:schemeClr val="bg1"/>
                </a:solidFill>
                <a:effectLst/>
                <a:latin typeface="Times New Roman" panose="02020603050405020304" charset="0"/>
                <a:cs typeface="Times New Roman" panose="02020603050405020304" charset="0"/>
                <a:sym typeface="+mn-ea"/>
              </a:rPr>
              <a:t>Key Motivations Behind the Inception Network</a:t>
            </a:r>
          </a:p>
        </p:txBody>
      </p:sp>
      <p:pic>
        <p:nvPicPr>
          <p:cNvPr id="2" name="Picture 2" descr="Ho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995680" y="886460"/>
            <a:ext cx="10646410" cy="5837555"/>
          </a:xfrm>
        </p:spPr>
        <p:txBody>
          <a:bodyPr>
            <a:noAutofit/>
          </a:bodyPr>
          <a:lstStyle/>
          <a:p>
            <a:r>
              <a:rPr lang="en-US" altLang="en-US" sz="1875" b="1"/>
              <a:t>1. Efficient Use of Computational Resources</a:t>
            </a:r>
          </a:p>
          <a:p>
            <a:r>
              <a:rPr lang="en-US" altLang="en-US" sz="1875"/>
              <a:t>As neural networks become deeper and more complex, the computational cost grows significantly. Training deep CNNs with many layers results in high memory and processing demands. The Inception Network aims to mitigate this problem by optimizing the use of computational resources.</a:t>
            </a:r>
          </a:p>
          <a:p>
            <a:r>
              <a:rPr lang="en-US" altLang="en-US" sz="1875" b="1"/>
              <a:t>Challenge:</a:t>
            </a:r>
          </a:p>
          <a:p>
            <a:r>
              <a:rPr lang="en-US" altLang="en-US" sz="1875"/>
              <a:t>In conventional CNNs, deeper networks tend to have higher accuracy, but they also require more computation and memory. More filters and larger kernel sizes increase the computational cost dramatically.</a:t>
            </a:r>
          </a:p>
          <a:p>
            <a:r>
              <a:rPr lang="en-US" altLang="en-US" sz="1875" b="1"/>
              <a:t>Solution:</a:t>
            </a:r>
          </a:p>
          <a:p>
            <a:r>
              <a:rPr lang="en-US" altLang="en-US" sz="1875"/>
              <a:t>The Inception module solves this problem by using multiple convolutional filters (kernels) of different sizes in parallel within the same layer. Instead of choosing just one kernel size (e.g., 3x3), it uses:</a:t>
            </a:r>
          </a:p>
          <a:p>
            <a:pPr lvl="1"/>
            <a:r>
              <a:rPr lang="en-US" altLang="en-US" sz="1875" b="1"/>
              <a:t>1x1 convolutions (to capture fine-grained features).</a:t>
            </a:r>
          </a:p>
          <a:p>
            <a:pPr lvl="1"/>
            <a:r>
              <a:rPr lang="en-US" altLang="en-US" sz="1875" b="1"/>
              <a:t>3x3 convolutions (to capture medium-sized features).</a:t>
            </a:r>
          </a:p>
          <a:p>
            <a:pPr lvl="1"/>
            <a:r>
              <a:rPr lang="en-US" altLang="en-US" sz="1875" b="1"/>
              <a:t>5x5 convolutions (to capture larger-scale features).</a:t>
            </a:r>
          </a:p>
          <a:p>
            <a:r>
              <a:rPr lang="en-US" altLang="en-US" sz="1875"/>
              <a:t>In this approach, the network learns multi-scale features at the same layer without increasing the depth too much, and without requiring the network to train separate layers for each kernel size.</a:t>
            </a:r>
          </a:p>
          <a:p>
            <a:r>
              <a:rPr lang="en-US" altLang="en-US" sz="1875"/>
              <a:t>Additionally, the use of 1x1 convolutions helps reduce the dimensionality (number of channels), reducing computational costs and parameters while still allowing for the flexibility of multi-scale feature extraction.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s 4"/>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a:buNone/>
            </a:pPr>
            <a:r>
              <a:rPr lang="en-US" altLang="en-US" sz="2800" b="1" i="0" dirty="0">
                <a:solidFill>
                  <a:schemeClr val="bg1"/>
                </a:solidFill>
                <a:effectLst/>
                <a:latin typeface="Times New Roman" panose="02020603050405020304" charset="0"/>
                <a:cs typeface="Times New Roman" panose="02020603050405020304" charset="0"/>
                <a:sym typeface="+mn-ea"/>
              </a:rPr>
              <a:t>Key Motivations Behind the Inception Network</a:t>
            </a:r>
          </a:p>
        </p:txBody>
      </p:sp>
      <p:pic>
        <p:nvPicPr>
          <p:cNvPr id="2" name="Picture 2" descr="Ho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995680" y="886460"/>
            <a:ext cx="10646410" cy="5837555"/>
          </a:xfrm>
        </p:spPr>
        <p:txBody>
          <a:bodyPr>
            <a:noAutofit/>
          </a:bodyPr>
          <a:lstStyle/>
          <a:p>
            <a:r>
              <a:rPr lang="en-US" altLang="en-US" sz="1875" b="1"/>
              <a:t>1. Efficient Use of Computational Resources</a:t>
            </a:r>
          </a:p>
          <a:p>
            <a:r>
              <a:rPr lang="en-US" altLang="en-US" sz="1875"/>
              <a:t>As neural networks become deeper and more complex, the computational cost grows significantly. Training deep CNNs with many layers results in high memory and processing demands. The Inception Network aims to mitigate this problem by optimizing the use of computational resources.</a:t>
            </a:r>
          </a:p>
          <a:p>
            <a:r>
              <a:rPr lang="en-US" altLang="en-US" sz="1875" b="1"/>
              <a:t>Challenge:</a:t>
            </a:r>
          </a:p>
          <a:p>
            <a:r>
              <a:rPr lang="en-US" altLang="en-US" sz="1875"/>
              <a:t>In conventional CNNs, deeper networks tend to have higher accuracy, but they also require more computation and memory. More filters and larger kernel sizes increase the computational cost dramatically.</a:t>
            </a:r>
          </a:p>
          <a:p>
            <a:r>
              <a:rPr lang="en-US" altLang="en-US" sz="1875" b="1"/>
              <a:t>Solution:</a:t>
            </a:r>
          </a:p>
          <a:p>
            <a:r>
              <a:rPr lang="en-US" altLang="en-US" sz="1875"/>
              <a:t>The Inception module solves this problem by using multiple convolutional filters (kernels) of different sizes in parallel within the same layer. Instead of choosing just one kernel size (e.g., 3x3), it uses:</a:t>
            </a:r>
          </a:p>
          <a:p>
            <a:pPr lvl="1"/>
            <a:r>
              <a:rPr lang="en-US" altLang="en-US" sz="1875" b="1"/>
              <a:t>1x1 convolutions (to capture fine-grained features).</a:t>
            </a:r>
          </a:p>
          <a:p>
            <a:pPr lvl="1"/>
            <a:r>
              <a:rPr lang="en-US" altLang="en-US" sz="1875" b="1"/>
              <a:t>3x3 convolutions (to capture medium-sized features).</a:t>
            </a:r>
          </a:p>
          <a:p>
            <a:pPr lvl="1"/>
            <a:r>
              <a:rPr lang="en-US" altLang="en-US" sz="1875" b="1"/>
              <a:t>5x5 convolutions (to capture larger-scale features).</a:t>
            </a:r>
          </a:p>
          <a:p>
            <a:r>
              <a:rPr lang="en-US" altLang="en-US" sz="1875"/>
              <a:t>In this approach, the network learns multi-scale features at the same layer without increasing the depth too much, and without requiring the network to train separate layers for each kernel size.</a:t>
            </a:r>
          </a:p>
          <a:p>
            <a:r>
              <a:rPr lang="en-US" altLang="en-US" sz="1875"/>
              <a:t>Additionally, the use of 1x1 convolutions helps reduce the dimensionality (number of channels), reducing computational costs and parameters while still allowing for the flexibility of multi-scale feature extraction.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59180" y="1222375"/>
            <a:ext cx="10438765" cy="5337810"/>
          </a:xfrm>
        </p:spPr>
        <p:txBody>
          <a:bodyPr>
            <a:normAutofit fontScale="97500"/>
          </a:bodyPr>
          <a:lstStyle/>
          <a:p>
            <a:r>
              <a:rPr lang="en-US" b="1" dirty="0"/>
              <a:t>Padding</a:t>
            </a:r>
            <a:r>
              <a:rPr lang="en-US" dirty="0"/>
              <a:t> in image processing refers to the technique of adding extra pixels (usually with a constant value such as zero or another constant) around the edges of an image. </a:t>
            </a:r>
          </a:p>
          <a:p>
            <a:r>
              <a:rPr lang="en-US" dirty="0"/>
              <a:t>This is often done to ensure that certain operations, such as convolution or filtering, can be applied to all parts of the image, including the borders.</a:t>
            </a:r>
          </a:p>
          <a:p>
            <a:endParaRPr lang="en-US" dirty="0"/>
          </a:p>
        </p:txBody>
      </p:sp>
      <p:sp>
        <p:nvSpPr>
          <p:cNvPr id="5" name="Rectangles 4"/>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UNIT-3 Padding &amp; Edge Detection</a:t>
            </a:r>
          </a:p>
        </p:txBody>
      </p:sp>
      <p:pic>
        <p:nvPicPr>
          <p:cNvPr id="2" name="Picture 2" descr="Ho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NN | Introduction to Padding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8770" y="3350374"/>
            <a:ext cx="6776588" cy="33882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s 4"/>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a:buNone/>
            </a:pPr>
            <a:r>
              <a:rPr lang="en-US" altLang="en-US" sz="2800" b="1" i="0" dirty="0">
                <a:solidFill>
                  <a:schemeClr val="bg1"/>
                </a:solidFill>
                <a:effectLst/>
                <a:latin typeface="Times New Roman" panose="02020603050405020304" charset="0"/>
                <a:cs typeface="Times New Roman" panose="02020603050405020304" charset="0"/>
                <a:sym typeface="+mn-ea"/>
              </a:rPr>
              <a:t>Key Motivations Behind the Inception Network</a:t>
            </a:r>
          </a:p>
        </p:txBody>
      </p:sp>
      <p:pic>
        <p:nvPicPr>
          <p:cNvPr id="2" name="Picture 2" descr="Ho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995680" y="886460"/>
            <a:ext cx="10646410" cy="5837555"/>
          </a:xfrm>
        </p:spPr>
        <p:txBody>
          <a:bodyPr>
            <a:noAutofit/>
          </a:bodyPr>
          <a:lstStyle/>
          <a:p>
            <a:r>
              <a:rPr lang="en-US" altLang="en-US" sz="1875" b="1"/>
              <a:t>2. Multi-Scale Feature Extraction</a:t>
            </a:r>
          </a:p>
          <a:p>
            <a:r>
              <a:rPr lang="en-US" altLang="en-US" sz="1875"/>
              <a:t>In most traditional CNNs, filters of the same size (e.g., 3x3 or 5x5) are applied to extract features at a particular scale. This is often restrictive because objects in an image can appear at various scales, and a fixed kernel size may not be optimal for capturing all these features.</a:t>
            </a:r>
          </a:p>
          <a:p>
            <a:r>
              <a:rPr lang="en-US" altLang="en-US" sz="1875" b="1"/>
              <a:t>Challenge:</a:t>
            </a:r>
          </a:p>
          <a:p>
            <a:r>
              <a:rPr lang="en-US" altLang="en-US" sz="1875"/>
              <a:t>A single kernel size cannot effectively capture features at multiple scales (e.g., small features like edges vs large features like textures or shapes) in one layer.</a:t>
            </a:r>
          </a:p>
          <a:p>
            <a:r>
              <a:rPr lang="en-US" altLang="en-US" sz="1875" b="1"/>
              <a:t>Solution:</a:t>
            </a:r>
          </a:p>
          <a:p>
            <a:r>
              <a:rPr lang="en-US" altLang="en-US" sz="1875"/>
              <a:t>The Inception module applies multiple convolution filters (of varying sizes) in parallel at the same layer. This enables the network to learn features from multiple scales in parallel, allowing it to detect both fine details and larger objects simultaneously.</a:t>
            </a:r>
          </a:p>
          <a:p>
            <a:r>
              <a:rPr lang="en-US" altLang="en-US" sz="1875"/>
              <a:t>For example, in an Inception module, you could apply:</a:t>
            </a:r>
          </a:p>
          <a:p>
            <a:pPr lvl="1"/>
            <a:r>
              <a:rPr lang="en-US" altLang="en-US" sz="1800" b="1"/>
              <a:t>A 1x1 convolution (which focuses on very small details).</a:t>
            </a:r>
          </a:p>
          <a:p>
            <a:pPr lvl="1"/>
            <a:r>
              <a:rPr lang="en-US" altLang="en-US" sz="1800" b="1"/>
              <a:t>A 3x3 convolution (which focuses on medium-level features).</a:t>
            </a:r>
          </a:p>
          <a:p>
            <a:pPr lvl="1"/>
            <a:r>
              <a:rPr lang="en-US" altLang="en-US" sz="1800" b="1"/>
              <a:t>A 5x5 convolution (which captures broader patterns).</a:t>
            </a:r>
          </a:p>
          <a:p>
            <a:r>
              <a:rPr lang="en-US" altLang="en-US" sz="1875"/>
              <a:t>The outputs of all these filters are concatenated, so the network can leverage different levels of information in the same layer.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s 4"/>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a:buNone/>
            </a:pPr>
            <a:r>
              <a:rPr lang="en-US" altLang="en-US" sz="2800" b="1" i="0" dirty="0">
                <a:solidFill>
                  <a:schemeClr val="bg1"/>
                </a:solidFill>
                <a:effectLst/>
                <a:latin typeface="Times New Roman" panose="02020603050405020304" charset="0"/>
                <a:cs typeface="Times New Roman" panose="02020603050405020304" charset="0"/>
                <a:sym typeface="+mn-ea"/>
              </a:rPr>
              <a:t>Key Motivations Behind the Inception Network</a:t>
            </a:r>
          </a:p>
        </p:txBody>
      </p:sp>
      <p:pic>
        <p:nvPicPr>
          <p:cNvPr id="2" name="Picture 2" descr="Ho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995680" y="886460"/>
            <a:ext cx="10646410" cy="5837555"/>
          </a:xfrm>
        </p:spPr>
        <p:txBody>
          <a:bodyPr>
            <a:noAutofit/>
          </a:bodyPr>
          <a:lstStyle/>
          <a:p>
            <a:r>
              <a:rPr lang="en-US" altLang="en-US" sz="1875" b="1"/>
              <a:t>3. Reducing the Number of Parameters (Computational Efficiency)</a:t>
            </a:r>
          </a:p>
          <a:p>
            <a:r>
              <a:rPr lang="en-US" altLang="en-US" sz="1875"/>
              <a:t>Deep neural networks with many layers tend to have millions of parameters. This makes them computationally expensive and prone to overfitting, especially when training on small datasets.</a:t>
            </a:r>
          </a:p>
          <a:p>
            <a:r>
              <a:rPr lang="en-US" altLang="en-US" sz="1875" b="1"/>
              <a:t>Challenge:</a:t>
            </a:r>
          </a:p>
          <a:p>
            <a:r>
              <a:rPr lang="en-US" altLang="en-US" sz="1875"/>
              <a:t>As networks become deeper, the number of parameters (and computational complexity) increases, which can lead to inefficiency and overfitting.</a:t>
            </a:r>
          </a:p>
          <a:p>
            <a:r>
              <a:rPr lang="en-US" altLang="en-US" sz="1875" b="1"/>
              <a:t>Solution:</a:t>
            </a:r>
          </a:p>
          <a:p>
            <a:r>
              <a:rPr lang="en-US" altLang="en-US" sz="1875"/>
              <a:t>The Inception network reduces the number of parameters by using 1x1 convolutions for dimensionality reduction. </a:t>
            </a:r>
          </a:p>
          <a:p>
            <a:r>
              <a:rPr lang="en-US" altLang="en-US" sz="1875"/>
              <a:t>In the Inception module, before applying the larger convolutions (like 3x3 and 5x5), a 1x1 convolution is applied to reduce the number of channels. </a:t>
            </a:r>
          </a:p>
          <a:p>
            <a:r>
              <a:rPr lang="en-US" altLang="en-US" sz="1875"/>
              <a:t>This reduces the number of computations and parameters while still allowing the network to learn complex features.</a:t>
            </a:r>
          </a:p>
          <a:p>
            <a:r>
              <a:rPr lang="en-US" altLang="en-US" sz="1875"/>
              <a:t>For example, instead of directly applying a 5x5 convolution to the entire input, a 1x1 convolution is first used to reduce the number of channels, and then the 5x5 convolution is applied. </a:t>
            </a:r>
          </a:p>
          <a:p>
            <a:r>
              <a:rPr lang="en-US" altLang="en-US" sz="1875"/>
              <a:t>This approach significantly reduces the number of parameters and computational cost.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s 4"/>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a:buNone/>
            </a:pPr>
            <a:r>
              <a:rPr lang="en-US" altLang="en-US" sz="2800" b="1" i="0" dirty="0">
                <a:solidFill>
                  <a:schemeClr val="bg1"/>
                </a:solidFill>
                <a:effectLst/>
                <a:latin typeface="Times New Roman" panose="02020603050405020304" charset="0"/>
                <a:cs typeface="Times New Roman" panose="02020603050405020304" charset="0"/>
                <a:sym typeface="+mn-ea"/>
              </a:rPr>
              <a:t>Key Motivations Behind the Inception Network</a:t>
            </a:r>
          </a:p>
        </p:txBody>
      </p:sp>
      <p:pic>
        <p:nvPicPr>
          <p:cNvPr id="2" name="Picture 2" descr="Ho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995680" y="886460"/>
            <a:ext cx="10646410" cy="5837555"/>
          </a:xfrm>
        </p:spPr>
        <p:txBody>
          <a:bodyPr>
            <a:noAutofit/>
          </a:bodyPr>
          <a:lstStyle/>
          <a:p>
            <a:r>
              <a:rPr lang="en-US" altLang="en-US" sz="1875" b="1"/>
              <a:t>4. Avoiding Overfitting with Smaller Filters</a:t>
            </a:r>
          </a:p>
          <a:p>
            <a:r>
              <a:rPr lang="en-US" altLang="en-US" sz="1875"/>
              <a:t>One issue with large kernel sizes (e.g., 5x5, 7x7) is that they have many more parameters, which can lead to overfitting, especially if the dataset is small or has noisy data.</a:t>
            </a:r>
          </a:p>
          <a:p>
            <a:r>
              <a:rPr lang="en-US" altLang="en-US" sz="1875" b="1"/>
              <a:t>Challenge:</a:t>
            </a:r>
          </a:p>
          <a:p>
            <a:r>
              <a:rPr lang="en-US" altLang="en-US" sz="1875"/>
              <a:t>Large filters tend to increase the number of parameters and make the model prone to overfitting.</a:t>
            </a:r>
          </a:p>
          <a:p>
            <a:r>
              <a:rPr lang="en-US" altLang="en-US" sz="1875" b="1"/>
              <a:t>Solution:</a:t>
            </a:r>
          </a:p>
          <a:p>
            <a:r>
              <a:rPr lang="en-US" altLang="en-US" sz="1875"/>
              <a:t>The Inception network uses 1x1 convolutions (with fewer parameters) before applying larger convolutions. </a:t>
            </a:r>
          </a:p>
          <a:p>
            <a:r>
              <a:rPr lang="en-US" altLang="en-US" sz="1875"/>
              <a:t>The 1x1 convolutions help reduce the dimensionality of the input feature maps, so the larger filters (3x3, 5x5) are applied to a smaller and more manageable feature space, reducing the risk of overfitting.</a:t>
            </a:r>
          </a:p>
          <a:p>
            <a:r>
              <a:rPr lang="en-US" altLang="en-US" sz="1875"/>
              <a:t>Moreover, smaller filters allow for more effective feature extraction because they capture local dependencies (fine-grained details) and still contribute to learning large-scale features without excessive parameter growth.</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s 4"/>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a:buNone/>
            </a:pPr>
            <a:r>
              <a:rPr lang="en-US" altLang="en-US" sz="2800" b="1" i="0" dirty="0">
                <a:solidFill>
                  <a:schemeClr val="bg1"/>
                </a:solidFill>
                <a:effectLst/>
                <a:latin typeface="Times New Roman" panose="02020603050405020304" charset="0"/>
                <a:cs typeface="Times New Roman" panose="02020603050405020304" charset="0"/>
                <a:sym typeface="+mn-ea"/>
              </a:rPr>
              <a:t>Key Motivations Behind the Inception Network</a:t>
            </a:r>
          </a:p>
        </p:txBody>
      </p:sp>
      <p:pic>
        <p:nvPicPr>
          <p:cNvPr id="2" name="Picture 2" descr="Ho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995680" y="886460"/>
            <a:ext cx="10646410" cy="5837555"/>
          </a:xfrm>
        </p:spPr>
        <p:txBody>
          <a:bodyPr>
            <a:noAutofit/>
          </a:bodyPr>
          <a:lstStyle/>
          <a:p>
            <a:r>
              <a:rPr lang="en-US" altLang="en-US" sz="1875" b="1"/>
              <a:t>5. Deeper and More Complex Networks with Fewer Parameters</a:t>
            </a:r>
          </a:p>
          <a:p>
            <a:r>
              <a:rPr lang="en-US" altLang="en-US" sz="1875"/>
              <a:t>Convolutional networks typically benefit from increasing depth (more layers), but adding more layers increases the number of parameters, computational complexity, and memory usage.</a:t>
            </a:r>
          </a:p>
          <a:p>
            <a:endParaRPr lang="en-US" altLang="en-US" sz="1875"/>
          </a:p>
          <a:p>
            <a:r>
              <a:rPr lang="en-US" altLang="en-US" sz="1875" b="1"/>
              <a:t>Challenge:</a:t>
            </a:r>
          </a:p>
          <a:p>
            <a:r>
              <a:rPr lang="en-US" altLang="en-US" sz="1875"/>
              <a:t>Simply increasing the number of layers leads to higher computational complexity and harder training, especially with a growing number of parameters.</a:t>
            </a:r>
          </a:p>
          <a:p>
            <a:endParaRPr lang="en-US" altLang="en-US" sz="1875"/>
          </a:p>
          <a:p>
            <a:r>
              <a:rPr lang="en-US" altLang="en-US" sz="1875" b="1"/>
              <a:t>Solution:</a:t>
            </a:r>
          </a:p>
          <a:p>
            <a:r>
              <a:rPr lang="en-US" altLang="en-US" sz="1875"/>
              <a:t>The Inception network uses the idea of parallel convolutions and 1x1 convolutions to learn more complex and diverse features while keeping the number of parameters lower. </a:t>
            </a:r>
          </a:p>
          <a:p>
            <a:r>
              <a:rPr lang="en-US" altLang="en-US" sz="1875"/>
              <a:t>This approach allows the network to go deeper and wider while avoiding excessive computational costs.</a:t>
            </a:r>
          </a:p>
          <a:p>
            <a:r>
              <a:rPr lang="en-US" altLang="en-US" sz="1875"/>
              <a:t>In the Inception module, by stacking convolutions of varying sizes in parallel and using 1x1 convolutions for dimensionality reduction, the network is able to perform more complex feature extraction with fewer parameters.</a:t>
            </a:r>
          </a:p>
          <a:p>
            <a:endParaRPr lang="en-US" altLang="en-US" sz="1875"/>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s 4"/>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a:buNone/>
            </a:pPr>
            <a:r>
              <a:rPr lang="en-US" altLang="en-US" sz="2800" b="1" i="0" dirty="0">
                <a:solidFill>
                  <a:schemeClr val="bg1"/>
                </a:solidFill>
                <a:effectLst/>
                <a:latin typeface="Times New Roman" panose="02020603050405020304" charset="0"/>
                <a:cs typeface="Times New Roman" panose="02020603050405020304" charset="0"/>
                <a:sym typeface="+mn-ea"/>
              </a:rPr>
              <a:t>Key Motivations Behind the Inception Network</a:t>
            </a:r>
          </a:p>
        </p:txBody>
      </p:sp>
      <p:pic>
        <p:nvPicPr>
          <p:cNvPr id="2" name="Picture 2" descr="Ho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995680" y="886460"/>
            <a:ext cx="10646410" cy="5837555"/>
          </a:xfrm>
        </p:spPr>
        <p:txBody>
          <a:bodyPr>
            <a:noAutofit/>
          </a:bodyPr>
          <a:lstStyle/>
          <a:p>
            <a:r>
              <a:rPr lang="en-US" altLang="en-US" sz="1875" b="1"/>
              <a:t>6. Incorporating Pooling in Parallel</a:t>
            </a:r>
          </a:p>
          <a:p>
            <a:r>
              <a:rPr lang="en-US" altLang="en-US" sz="1875"/>
              <a:t>In addition to convolutions, pooling operations (such as max pooling) are often used to reduce the spatial resolution of the input, which helps in making the network more invariant to small translations of objects.</a:t>
            </a:r>
          </a:p>
          <a:p>
            <a:endParaRPr lang="en-US" altLang="en-US" sz="1875"/>
          </a:p>
          <a:p>
            <a:r>
              <a:rPr lang="en-US" altLang="en-US" sz="1875" b="1"/>
              <a:t>Challenge:</a:t>
            </a:r>
          </a:p>
          <a:p>
            <a:r>
              <a:rPr lang="en-US" altLang="en-US" sz="1875"/>
              <a:t>Pooling operations (like max pooling) typically reduce the spatial dimensions, but this can lead to the loss of valuable information, especially in high-resolution feature maps.</a:t>
            </a:r>
          </a:p>
          <a:p>
            <a:endParaRPr lang="en-US" altLang="en-US" sz="1875"/>
          </a:p>
          <a:p>
            <a:r>
              <a:rPr lang="en-US" altLang="en-US" sz="1875" b="1"/>
              <a:t>Solution:</a:t>
            </a:r>
          </a:p>
          <a:p>
            <a:r>
              <a:rPr lang="en-US" altLang="en-US" sz="1875"/>
              <a:t>In the Inception module, pooling layers are used in parallel with convolutional layers. The outputs of the convolutions and pooling operations are concatenated, allowing the network to learn from both detailed features (from convolutions) and higher-level features (from pooling). This parallelism helps the network better capture spatial hierarchies and preserve important information.</a:t>
            </a:r>
          </a:p>
          <a:p>
            <a:endParaRPr lang="en-US" altLang="en-US" sz="1875"/>
          </a:p>
          <a:p>
            <a:endParaRPr lang="en-US" altLang="en-US" sz="1875"/>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s 4"/>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a:buNone/>
            </a:pPr>
            <a:r>
              <a:rPr lang="en-US" altLang="en-US" sz="2800" b="1" i="0" dirty="0">
                <a:solidFill>
                  <a:schemeClr val="bg1"/>
                </a:solidFill>
                <a:effectLst/>
                <a:latin typeface="Times New Roman" panose="02020603050405020304" charset="0"/>
                <a:cs typeface="Times New Roman" panose="02020603050405020304" charset="0"/>
                <a:sym typeface="+mn-ea"/>
              </a:rPr>
              <a:t>Key Motivations Behind the Inception Network</a:t>
            </a:r>
          </a:p>
        </p:txBody>
      </p:sp>
      <p:pic>
        <p:nvPicPr>
          <p:cNvPr id="2" name="Picture 2" descr="Ho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995680" y="886460"/>
            <a:ext cx="10646410" cy="5837555"/>
          </a:xfrm>
        </p:spPr>
        <p:txBody>
          <a:bodyPr>
            <a:noAutofit/>
          </a:bodyPr>
          <a:lstStyle/>
          <a:p>
            <a:r>
              <a:rPr lang="en-US" altLang="en-US" sz="1875" b="1"/>
              <a:t>7. Modular and Scalable Architecture</a:t>
            </a:r>
          </a:p>
          <a:p>
            <a:r>
              <a:rPr lang="en-US" altLang="en-US" sz="1875"/>
              <a:t>A major motivation behind the Inception network is creating an architecture that is modular and scalable, meaning that the same basic building block (the Inception module) can be repeated and scaled to form a deep network.</a:t>
            </a:r>
          </a:p>
          <a:p>
            <a:endParaRPr lang="en-US" altLang="en-US" sz="1875"/>
          </a:p>
          <a:p>
            <a:r>
              <a:rPr lang="en-US" altLang="en-US" sz="1875" b="1"/>
              <a:t>Challenge:</a:t>
            </a:r>
          </a:p>
          <a:p>
            <a:r>
              <a:rPr lang="en-US" altLang="en-US" sz="1875"/>
              <a:t>As networks become deeper, they may become harder to optimize and train effectively. Additionally, traditional architectures may require hard decisions on the filter sizes or the number of channels.</a:t>
            </a:r>
          </a:p>
          <a:p>
            <a:endParaRPr lang="en-US" altLang="en-US" sz="1875"/>
          </a:p>
          <a:p>
            <a:r>
              <a:rPr lang="en-US" altLang="en-US" sz="1875" b="1"/>
              <a:t>Solution:</a:t>
            </a:r>
          </a:p>
          <a:p>
            <a:r>
              <a:rPr lang="en-US" altLang="en-US" sz="1875"/>
              <a:t>The Inception module provides a flexible, modular design where different types of convolutions can be used in parallel. The depth of the network can be increased by stacking these modules, and the network can be made wider by adding more filters to each module.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67240A-6F30-2843-2763-E894F954C9BF}"/>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8D1D32A5-519C-9B2E-6A51-94CE44ACD7D0}"/>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a:buNone/>
            </a:pPr>
            <a:r>
              <a:rPr lang="en-US" altLang="en-US" sz="2800" b="1" i="0" dirty="0">
                <a:solidFill>
                  <a:schemeClr val="bg1"/>
                </a:solidFill>
                <a:effectLst/>
                <a:latin typeface="Times New Roman" panose="02020603050405020304" charset="0"/>
                <a:cs typeface="Times New Roman" panose="02020603050405020304" charset="0"/>
                <a:sym typeface="+mn-ea"/>
              </a:rPr>
              <a:t>Object Detection</a:t>
            </a:r>
          </a:p>
        </p:txBody>
      </p:sp>
      <p:pic>
        <p:nvPicPr>
          <p:cNvPr id="2" name="Picture 2" descr="Home">
            <a:extLst>
              <a:ext uri="{FF2B5EF4-FFF2-40B4-BE49-F238E27FC236}">
                <a16:creationId xmlns:a16="http://schemas.microsoft.com/office/drawing/2014/main" id="{F7B46612-C109-7DD4-B4B2-337949FBC7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a:extLst>
              <a:ext uri="{FF2B5EF4-FFF2-40B4-BE49-F238E27FC236}">
                <a16:creationId xmlns:a16="http://schemas.microsoft.com/office/drawing/2014/main" id="{556F39FF-AEA2-57D5-0663-E7AD529BD812}"/>
              </a:ext>
            </a:extLst>
          </p:cNvPr>
          <p:cNvPicPr>
            <a:picLocks noGrp="1" noChangeAspect="1"/>
          </p:cNvPicPr>
          <p:nvPr>
            <p:ph idx="1"/>
          </p:nvPr>
        </p:nvPicPr>
        <p:blipFill>
          <a:blip r:embed="rId3"/>
          <a:stretch>
            <a:fillRect/>
          </a:stretch>
        </p:blipFill>
        <p:spPr>
          <a:xfrm>
            <a:off x="2035286" y="891510"/>
            <a:ext cx="8874254" cy="5916169"/>
          </a:xfrm>
          <a:prstGeom prst="rect">
            <a:avLst/>
          </a:prstGeom>
        </p:spPr>
      </p:pic>
    </p:spTree>
    <p:extLst>
      <p:ext uri="{BB962C8B-B14F-4D97-AF65-F5344CB8AC3E}">
        <p14:creationId xmlns:p14="http://schemas.microsoft.com/office/powerpoint/2010/main" val="40320195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F39BF-BD42-A131-3271-A085350DCCCB}"/>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CC0EAD20-3818-6D6A-2876-ECA259F35D38}"/>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a:buNone/>
            </a:pPr>
            <a:r>
              <a:rPr lang="en-US" altLang="en-US" sz="2800" b="1" i="0" dirty="0">
                <a:solidFill>
                  <a:schemeClr val="bg1"/>
                </a:solidFill>
                <a:effectLst/>
                <a:latin typeface="Times New Roman" panose="02020603050405020304" charset="0"/>
                <a:cs typeface="Times New Roman" panose="02020603050405020304" charset="0"/>
                <a:sym typeface="+mn-ea"/>
              </a:rPr>
              <a:t>Object Detection</a:t>
            </a:r>
          </a:p>
        </p:txBody>
      </p:sp>
      <p:pic>
        <p:nvPicPr>
          <p:cNvPr id="2" name="Picture 2" descr="Home">
            <a:extLst>
              <a:ext uri="{FF2B5EF4-FFF2-40B4-BE49-F238E27FC236}">
                <a16:creationId xmlns:a16="http://schemas.microsoft.com/office/drawing/2014/main" id="{D51514A1-8A38-198B-F3F6-B47BDDCB4B7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7BF6753C-749A-A27A-6F99-344E223AA695}"/>
              </a:ext>
            </a:extLst>
          </p:cNvPr>
          <p:cNvSpPr>
            <a:spLocks noGrp="1"/>
          </p:cNvSpPr>
          <p:nvPr>
            <p:ph idx="1"/>
          </p:nvPr>
        </p:nvSpPr>
        <p:spPr>
          <a:xfrm>
            <a:off x="838200" y="1195821"/>
            <a:ext cx="10515600" cy="5279742"/>
          </a:xfrm>
        </p:spPr>
        <p:txBody>
          <a:bodyPr>
            <a:normAutofit fontScale="92500"/>
          </a:bodyPr>
          <a:lstStyle/>
          <a:p>
            <a:r>
              <a:rPr lang="en-US" b="1" dirty="0">
                <a:latin typeface="Aparajita" panose="02020603050405020304" pitchFamily="18" charset="0"/>
                <a:cs typeface="Aparajita" panose="02020603050405020304" pitchFamily="18" charset="0"/>
              </a:rPr>
              <a:t>Object Detection</a:t>
            </a:r>
            <a:r>
              <a:rPr lang="en-US" dirty="0">
                <a:latin typeface="Aparajita" panose="02020603050405020304" pitchFamily="18" charset="0"/>
                <a:cs typeface="Aparajita" panose="02020603050405020304" pitchFamily="18" charset="0"/>
              </a:rPr>
              <a:t> is a computer vision technique that identifies and locates objects within an image or a video.</a:t>
            </a:r>
          </a:p>
          <a:p>
            <a:r>
              <a:rPr lang="en-US" dirty="0">
                <a:latin typeface="Aparajita" panose="02020603050405020304" pitchFamily="18" charset="0"/>
                <a:cs typeface="Aparajita" panose="02020603050405020304" pitchFamily="18" charset="0"/>
              </a:rPr>
              <a:t>object detection also says </a:t>
            </a:r>
            <a:r>
              <a:rPr lang="en-US" i="1" dirty="0">
                <a:latin typeface="Aparajita" panose="02020603050405020304" pitchFamily="18" charset="0"/>
                <a:cs typeface="Aparajita" panose="02020603050405020304" pitchFamily="18" charset="0"/>
              </a:rPr>
              <a:t>where</a:t>
            </a:r>
            <a:r>
              <a:rPr lang="en-US" dirty="0">
                <a:latin typeface="Aparajita" panose="02020603050405020304" pitchFamily="18" charset="0"/>
                <a:cs typeface="Aparajita" panose="02020603050405020304" pitchFamily="18" charset="0"/>
              </a:rPr>
              <a:t> in the image the object is, typically by drawing a </a:t>
            </a:r>
            <a:r>
              <a:rPr lang="en-US" b="1" dirty="0">
                <a:latin typeface="Aparajita" panose="02020603050405020304" pitchFamily="18" charset="0"/>
                <a:cs typeface="Aparajita" panose="02020603050405020304" pitchFamily="18" charset="0"/>
              </a:rPr>
              <a:t>bounding box</a:t>
            </a:r>
            <a:r>
              <a:rPr lang="en-US" dirty="0">
                <a:latin typeface="Aparajita" panose="02020603050405020304" pitchFamily="18" charset="0"/>
                <a:cs typeface="Aparajita" panose="02020603050405020304" pitchFamily="18" charset="0"/>
              </a:rPr>
              <a:t> around it.</a:t>
            </a:r>
          </a:p>
          <a:p>
            <a:r>
              <a:rPr lang="en-US" b="0" i="0" dirty="0">
                <a:solidFill>
                  <a:srgbClr val="292929"/>
                </a:solidFill>
                <a:effectLst/>
                <a:latin typeface="Aparajita" panose="02020603050405020304" pitchFamily="18" charset="0"/>
                <a:cs typeface="Aparajita" panose="02020603050405020304" pitchFamily="18" charset="0"/>
              </a:rPr>
              <a:t>The intuition here is that, like humans, machines should have knowledge of all entities within their frame of reference. These entities may include people, animals, cars, trees, etc.</a:t>
            </a:r>
          </a:p>
          <a:p>
            <a:r>
              <a:rPr lang="en-US" b="1" i="0" dirty="0">
                <a:solidFill>
                  <a:srgbClr val="161616"/>
                </a:solidFill>
                <a:effectLst/>
                <a:latin typeface="Aparajita" panose="02020603050405020304" pitchFamily="18" charset="0"/>
                <a:cs typeface="Aparajita" panose="02020603050405020304" pitchFamily="18" charset="0"/>
              </a:rPr>
              <a:t>Object localization </a:t>
            </a:r>
            <a:r>
              <a:rPr lang="en-US" b="0" i="0" dirty="0">
                <a:solidFill>
                  <a:srgbClr val="161616"/>
                </a:solidFill>
                <a:effectLst/>
                <a:latin typeface="Aparajita" panose="02020603050405020304" pitchFamily="18" charset="0"/>
                <a:cs typeface="Aparajita" panose="02020603050405020304" pitchFamily="18" charset="0"/>
              </a:rPr>
              <a:t>is a technique for determining the location specific objects in an image by demarcating the object through a bounding box. </a:t>
            </a:r>
          </a:p>
          <a:p>
            <a:r>
              <a:rPr lang="en-US" b="1" i="0" dirty="0">
                <a:solidFill>
                  <a:srgbClr val="161616"/>
                </a:solidFill>
                <a:effectLst/>
                <a:latin typeface="Aparajita" panose="02020603050405020304" pitchFamily="18" charset="0"/>
                <a:cs typeface="Aparajita" panose="02020603050405020304" pitchFamily="18" charset="0"/>
              </a:rPr>
              <a:t>Object classification </a:t>
            </a:r>
            <a:r>
              <a:rPr lang="en-US" b="0" i="0" dirty="0">
                <a:solidFill>
                  <a:srgbClr val="161616"/>
                </a:solidFill>
                <a:effectLst/>
                <a:latin typeface="Aparajita" panose="02020603050405020304" pitchFamily="18" charset="0"/>
                <a:cs typeface="Aparajita" panose="02020603050405020304" pitchFamily="18" charset="0"/>
              </a:rPr>
              <a:t>is another technique that determines to which category a detected object belongs. </a:t>
            </a:r>
          </a:p>
          <a:p>
            <a:r>
              <a:rPr lang="en-US" b="0" i="0" dirty="0">
                <a:solidFill>
                  <a:srgbClr val="161616"/>
                </a:solidFill>
                <a:effectLst/>
                <a:latin typeface="Aparajita" panose="02020603050405020304" pitchFamily="18" charset="0"/>
                <a:cs typeface="Aparajita" panose="02020603050405020304" pitchFamily="18" charset="0"/>
              </a:rPr>
              <a:t>The </a:t>
            </a:r>
            <a:r>
              <a:rPr lang="en-US" b="1" i="1" dirty="0">
                <a:solidFill>
                  <a:srgbClr val="161616"/>
                </a:solidFill>
                <a:effectLst/>
                <a:latin typeface="Aparajita" panose="02020603050405020304" pitchFamily="18" charset="0"/>
                <a:cs typeface="Aparajita" panose="02020603050405020304" pitchFamily="18" charset="0"/>
              </a:rPr>
              <a:t>object detection task combines subtasks of object localization and classification </a:t>
            </a:r>
            <a:r>
              <a:rPr lang="en-US" b="0" i="0" dirty="0">
                <a:solidFill>
                  <a:srgbClr val="161616"/>
                </a:solidFill>
                <a:effectLst/>
                <a:latin typeface="Aparajita" panose="02020603050405020304" pitchFamily="18" charset="0"/>
                <a:cs typeface="Aparajita" panose="02020603050405020304" pitchFamily="18" charset="0"/>
              </a:rPr>
              <a:t>to simultaneously estimate the location and type of object instances in one or more images.</a:t>
            </a:r>
            <a:endParaRPr lang="en-IN" dirty="0">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23643578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CFFCE-8D6F-79C9-9724-18A7E8858688}"/>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2D072217-7060-BA05-E51C-8B1F0EE07B57}"/>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a:buNone/>
            </a:pPr>
            <a:r>
              <a:rPr lang="en-US" altLang="en-US" sz="2800" b="1" i="0" dirty="0">
                <a:solidFill>
                  <a:schemeClr val="bg1"/>
                </a:solidFill>
                <a:effectLst/>
                <a:latin typeface="Times New Roman" panose="02020603050405020304" charset="0"/>
                <a:cs typeface="Times New Roman" panose="02020603050405020304" charset="0"/>
                <a:sym typeface="+mn-ea"/>
              </a:rPr>
              <a:t>Object Detection vs. Other Tasks</a:t>
            </a:r>
          </a:p>
        </p:txBody>
      </p:sp>
      <p:pic>
        <p:nvPicPr>
          <p:cNvPr id="2" name="Picture 2" descr="Home">
            <a:extLst>
              <a:ext uri="{FF2B5EF4-FFF2-40B4-BE49-F238E27FC236}">
                <a16:creationId xmlns:a16="http://schemas.microsoft.com/office/drawing/2014/main" id="{22B432FA-CE2A-5F6A-1E3D-B791947FAE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59ED8D0B-5E31-CB4F-3771-FB60E1887634}"/>
              </a:ext>
            </a:extLst>
          </p:cNvPr>
          <p:cNvSpPr>
            <a:spLocks noGrp="1"/>
          </p:cNvSpPr>
          <p:nvPr>
            <p:ph idx="1"/>
          </p:nvPr>
        </p:nvSpPr>
        <p:spPr>
          <a:xfrm>
            <a:off x="833887" y="862642"/>
            <a:ext cx="10869283" cy="5314321"/>
          </a:xfrm>
        </p:spPr>
        <p:txBody>
          <a:bodyPr>
            <a:normAutofit/>
          </a:bodyPr>
          <a:lstStyle/>
          <a:p>
            <a:pPr algn="just">
              <a:spcAft>
                <a:spcPts val="750"/>
              </a:spcAft>
              <a:buFont typeface="Arial" panose="020B0604020202020204" pitchFamily="34" charset="0"/>
              <a:buChar char="•"/>
            </a:pPr>
            <a:r>
              <a:rPr lang="en-US" sz="2400" b="1" i="0" dirty="0">
                <a:solidFill>
                  <a:srgbClr val="1D1D1D"/>
                </a:solidFill>
                <a:effectLst/>
                <a:latin typeface="Aparajita" panose="02020603050405020304" pitchFamily="18" charset="0"/>
                <a:cs typeface="Aparajita" panose="02020603050405020304" pitchFamily="18" charset="0"/>
              </a:rPr>
              <a:t>Image classification:</a:t>
            </a:r>
            <a:r>
              <a:rPr lang="en-US" sz="2400" b="0" i="0" dirty="0">
                <a:solidFill>
                  <a:srgbClr val="1D1D1D"/>
                </a:solidFill>
                <a:effectLst/>
                <a:latin typeface="Aparajita" panose="02020603050405020304" pitchFamily="18" charset="0"/>
                <a:cs typeface="Aparajita" panose="02020603050405020304" pitchFamily="18" charset="0"/>
              </a:rPr>
              <a:t> This is the prediction of the class of an item in an image. For example, when you carry out a reverse image search on Google, you are likely to receive a note that says “might include ‘x’, with the ‘x' being anything that the technology detects as the primary object of the image. Image classification can show that a particular object exists in the image, but it involves one primary object and does not provide the object’s location within the visual.</a:t>
            </a:r>
          </a:p>
          <a:p>
            <a:pPr algn="just">
              <a:buNone/>
            </a:pPr>
            <a:br>
              <a:rPr lang="en-US" sz="2400" dirty="0">
                <a:latin typeface="Aparajita" panose="02020603050405020304" pitchFamily="18" charset="0"/>
                <a:cs typeface="Aparajita" panose="02020603050405020304" pitchFamily="18" charset="0"/>
              </a:rPr>
            </a:br>
            <a:endParaRPr lang="en-IN" sz="2400" dirty="0">
              <a:latin typeface="Aparajita" panose="02020603050405020304" pitchFamily="18" charset="0"/>
              <a:cs typeface="Aparajita" panose="02020603050405020304" pitchFamily="18" charset="0"/>
            </a:endParaRPr>
          </a:p>
        </p:txBody>
      </p:sp>
      <p:pic>
        <p:nvPicPr>
          <p:cNvPr id="7" name="Picture 6">
            <a:extLst>
              <a:ext uri="{FF2B5EF4-FFF2-40B4-BE49-F238E27FC236}">
                <a16:creationId xmlns:a16="http://schemas.microsoft.com/office/drawing/2014/main" id="{49BD0821-CBBE-CDE7-F15E-23B7CEC7B4B9}"/>
              </a:ext>
            </a:extLst>
          </p:cNvPr>
          <p:cNvPicPr>
            <a:picLocks noChangeAspect="1"/>
          </p:cNvPicPr>
          <p:nvPr/>
        </p:nvPicPr>
        <p:blipFill>
          <a:blip r:embed="rId3"/>
          <a:stretch>
            <a:fillRect/>
          </a:stretch>
        </p:blipFill>
        <p:spPr>
          <a:xfrm>
            <a:off x="1402512" y="2996922"/>
            <a:ext cx="9525000" cy="3248025"/>
          </a:xfrm>
          <a:prstGeom prst="rect">
            <a:avLst/>
          </a:prstGeom>
        </p:spPr>
      </p:pic>
    </p:spTree>
    <p:extLst>
      <p:ext uri="{BB962C8B-B14F-4D97-AF65-F5344CB8AC3E}">
        <p14:creationId xmlns:p14="http://schemas.microsoft.com/office/powerpoint/2010/main" val="1709163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8D9ED-B931-87BF-A26F-D001EA4C4617}"/>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2EF7159A-3EE0-49F2-27D7-6AE2B5A829BA}"/>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a:buNone/>
            </a:pPr>
            <a:r>
              <a:rPr lang="en-US" altLang="en-US" sz="2800" b="1" i="0" dirty="0">
                <a:solidFill>
                  <a:schemeClr val="bg1"/>
                </a:solidFill>
                <a:effectLst/>
                <a:latin typeface="Times New Roman" panose="02020603050405020304" charset="0"/>
                <a:cs typeface="Times New Roman" panose="02020603050405020304" charset="0"/>
                <a:sym typeface="+mn-ea"/>
              </a:rPr>
              <a:t>Object Detection vs. Other Tasks</a:t>
            </a:r>
          </a:p>
        </p:txBody>
      </p:sp>
      <p:pic>
        <p:nvPicPr>
          <p:cNvPr id="2" name="Picture 2" descr="Home">
            <a:extLst>
              <a:ext uri="{FF2B5EF4-FFF2-40B4-BE49-F238E27FC236}">
                <a16:creationId xmlns:a16="http://schemas.microsoft.com/office/drawing/2014/main" id="{4508F8A0-E39F-D82B-0454-6849DCA6EDF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52ADA2BA-BF22-8FDA-2DA7-3016688513D3}"/>
              </a:ext>
            </a:extLst>
          </p:cNvPr>
          <p:cNvSpPr>
            <a:spLocks noGrp="1"/>
          </p:cNvSpPr>
          <p:nvPr>
            <p:ph idx="1"/>
          </p:nvPr>
        </p:nvSpPr>
        <p:spPr>
          <a:xfrm>
            <a:off x="833887" y="862642"/>
            <a:ext cx="10869283" cy="5314321"/>
          </a:xfrm>
        </p:spPr>
        <p:txBody>
          <a:bodyPr>
            <a:normAutofit/>
          </a:bodyPr>
          <a:lstStyle/>
          <a:p>
            <a:pPr algn="just">
              <a:spcAft>
                <a:spcPts val="750"/>
              </a:spcAft>
              <a:buFont typeface="Arial" panose="020B0604020202020204" pitchFamily="34" charset="0"/>
              <a:buChar char="•"/>
            </a:pPr>
            <a:r>
              <a:rPr lang="en-US" b="1" i="0" dirty="0">
                <a:solidFill>
                  <a:srgbClr val="1D1D1D"/>
                </a:solidFill>
                <a:effectLst/>
                <a:latin typeface="Aparajita" panose="02020603050405020304" pitchFamily="18" charset="0"/>
                <a:cs typeface="Aparajita" panose="02020603050405020304" pitchFamily="18" charset="0"/>
              </a:rPr>
              <a:t>Segmentation:</a:t>
            </a:r>
            <a:r>
              <a:rPr lang="en-US" b="0" i="0" dirty="0">
                <a:solidFill>
                  <a:srgbClr val="1D1D1D"/>
                </a:solidFill>
                <a:effectLst/>
                <a:latin typeface="Aparajita" panose="02020603050405020304" pitchFamily="18" charset="0"/>
                <a:cs typeface="Aparajita" panose="02020603050405020304" pitchFamily="18" charset="0"/>
              </a:rPr>
              <a:t> Otherwise known as </a:t>
            </a:r>
            <a:r>
              <a:rPr lang="en-US" b="0" i="0" u="none" strike="noStrike" dirty="0">
                <a:solidFill>
                  <a:srgbClr val="FF5B72"/>
                </a:solidFill>
                <a:effectLst/>
                <a:latin typeface="Aparajita" panose="02020603050405020304" pitchFamily="18" charset="0"/>
                <a:cs typeface="Aparajita" panose="02020603050405020304" pitchFamily="18" charset="0"/>
                <a:hlinkClick r:id="rId4"/>
              </a:rPr>
              <a:t>semantic segmentation</a:t>
            </a:r>
            <a:r>
              <a:rPr lang="en-US" b="0" i="0" dirty="0">
                <a:solidFill>
                  <a:srgbClr val="1D1D1D"/>
                </a:solidFill>
                <a:effectLst/>
                <a:latin typeface="Aparajita" panose="02020603050405020304" pitchFamily="18" charset="0"/>
                <a:cs typeface="Aparajita" panose="02020603050405020304" pitchFamily="18" charset="0"/>
              </a:rPr>
              <a:t>, it is the task of grouping pixels with comparable properties together instead of bounding boxes to identify objects.</a:t>
            </a:r>
          </a:p>
          <a:p>
            <a:pPr algn="just">
              <a:buNone/>
            </a:pPr>
            <a:br>
              <a:rPr lang="en-US" sz="2400" dirty="0">
                <a:latin typeface="Aparajita" panose="02020603050405020304" pitchFamily="18" charset="0"/>
                <a:cs typeface="Aparajita" panose="02020603050405020304" pitchFamily="18" charset="0"/>
              </a:rPr>
            </a:br>
            <a:endParaRPr lang="en-IN" sz="2400" dirty="0">
              <a:latin typeface="Aparajita" panose="02020603050405020304" pitchFamily="18" charset="0"/>
              <a:cs typeface="Aparajita" panose="02020603050405020304" pitchFamily="18" charset="0"/>
            </a:endParaRPr>
          </a:p>
        </p:txBody>
      </p:sp>
      <p:pic>
        <p:nvPicPr>
          <p:cNvPr id="4" name="Picture 3">
            <a:extLst>
              <a:ext uri="{FF2B5EF4-FFF2-40B4-BE49-F238E27FC236}">
                <a16:creationId xmlns:a16="http://schemas.microsoft.com/office/drawing/2014/main" id="{889662EB-A754-CD73-8F83-E40184C653AD}"/>
              </a:ext>
            </a:extLst>
          </p:cNvPr>
          <p:cNvPicPr>
            <a:picLocks noChangeAspect="1"/>
          </p:cNvPicPr>
          <p:nvPr/>
        </p:nvPicPr>
        <p:blipFill>
          <a:blip r:embed="rId5"/>
          <a:stretch>
            <a:fillRect/>
          </a:stretch>
        </p:blipFill>
        <p:spPr>
          <a:xfrm>
            <a:off x="1410778" y="1734629"/>
            <a:ext cx="9715500" cy="4953000"/>
          </a:xfrm>
          <a:prstGeom prst="rect">
            <a:avLst/>
          </a:prstGeom>
        </p:spPr>
      </p:pic>
    </p:spTree>
    <p:extLst>
      <p:ext uri="{BB962C8B-B14F-4D97-AF65-F5344CB8AC3E}">
        <p14:creationId xmlns:p14="http://schemas.microsoft.com/office/powerpoint/2010/main" val="4143364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s 4"/>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UNIT-3 Padding &amp; Edge Detection</a:t>
            </a:r>
          </a:p>
        </p:txBody>
      </p:sp>
      <p:pic>
        <p:nvPicPr>
          <p:cNvPr id="2" name="Picture 2" descr="Ho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Zero-Padding in Convolutional Neural Networks | by Dharmaraj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024" y="931653"/>
            <a:ext cx="10935419" cy="54677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D2ACC-21B8-9505-EDB8-6129BF660E9D}"/>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9347827C-6CA1-88D3-7221-1F698AFF89E2}"/>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a:buNone/>
            </a:pPr>
            <a:r>
              <a:rPr lang="en-US" altLang="en-US" sz="2800" b="1" i="0" dirty="0">
                <a:solidFill>
                  <a:schemeClr val="bg1"/>
                </a:solidFill>
                <a:effectLst/>
                <a:latin typeface="Times New Roman" panose="02020603050405020304" charset="0"/>
                <a:cs typeface="Times New Roman" panose="02020603050405020304" charset="0"/>
                <a:sym typeface="+mn-ea"/>
              </a:rPr>
              <a:t>Object Detection vs. Other Tasks</a:t>
            </a:r>
          </a:p>
        </p:txBody>
      </p:sp>
      <p:pic>
        <p:nvPicPr>
          <p:cNvPr id="2" name="Picture 2" descr="Home">
            <a:extLst>
              <a:ext uri="{FF2B5EF4-FFF2-40B4-BE49-F238E27FC236}">
                <a16:creationId xmlns:a16="http://schemas.microsoft.com/office/drawing/2014/main" id="{0EBB846A-6E3E-2C5B-E75A-94E2DAC29C3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513EE46A-DD73-7C0B-7D75-15A8161CAD8B}"/>
              </a:ext>
            </a:extLst>
          </p:cNvPr>
          <p:cNvSpPr>
            <a:spLocks noGrp="1"/>
          </p:cNvSpPr>
          <p:nvPr>
            <p:ph idx="1"/>
          </p:nvPr>
        </p:nvSpPr>
        <p:spPr>
          <a:xfrm>
            <a:off x="833887" y="862642"/>
            <a:ext cx="10869283" cy="5314321"/>
          </a:xfrm>
        </p:spPr>
        <p:txBody>
          <a:bodyPr>
            <a:normAutofit/>
          </a:bodyPr>
          <a:lstStyle/>
          <a:p>
            <a:pPr algn="just">
              <a:spcAft>
                <a:spcPts val="750"/>
              </a:spcAft>
              <a:buFont typeface="Arial" panose="020B0604020202020204" pitchFamily="34" charset="0"/>
              <a:buChar char="•"/>
            </a:pPr>
            <a:r>
              <a:rPr lang="en-US" b="1" i="0" dirty="0">
                <a:solidFill>
                  <a:srgbClr val="1D1D1D"/>
                </a:solidFill>
                <a:effectLst/>
                <a:latin typeface="Aparajita" panose="02020603050405020304" pitchFamily="18" charset="0"/>
                <a:cs typeface="Aparajita" panose="02020603050405020304" pitchFamily="18" charset="0"/>
              </a:rPr>
              <a:t>Object localization: </a:t>
            </a:r>
            <a:r>
              <a:rPr lang="en-US" b="0" i="0" dirty="0">
                <a:solidFill>
                  <a:srgbClr val="1D1D1D"/>
                </a:solidFill>
                <a:effectLst/>
                <a:latin typeface="Aparajita" panose="02020603050405020304" pitchFamily="18" charset="0"/>
                <a:cs typeface="Aparajita" panose="02020603050405020304" pitchFamily="18" charset="0"/>
              </a:rPr>
              <a:t>The difference with object detection is very subtle yet evident. Object localization seeks to identify the location of one or more objects in an image, whereas object detection identifies all objects and their borders without much focus on placement.</a:t>
            </a:r>
          </a:p>
        </p:txBody>
      </p:sp>
      <p:pic>
        <p:nvPicPr>
          <p:cNvPr id="7" name="Picture 6">
            <a:extLst>
              <a:ext uri="{FF2B5EF4-FFF2-40B4-BE49-F238E27FC236}">
                <a16:creationId xmlns:a16="http://schemas.microsoft.com/office/drawing/2014/main" id="{B118AA4A-D4C3-716D-7070-9731B05495C7}"/>
              </a:ext>
            </a:extLst>
          </p:cNvPr>
          <p:cNvPicPr>
            <a:picLocks noChangeAspect="1"/>
          </p:cNvPicPr>
          <p:nvPr/>
        </p:nvPicPr>
        <p:blipFill>
          <a:blip r:embed="rId4"/>
          <a:stretch>
            <a:fillRect/>
          </a:stretch>
        </p:blipFill>
        <p:spPr>
          <a:xfrm>
            <a:off x="3808922" y="2405063"/>
            <a:ext cx="4229100" cy="3771900"/>
          </a:xfrm>
          <a:prstGeom prst="rect">
            <a:avLst/>
          </a:prstGeom>
        </p:spPr>
      </p:pic>
    </p:spTree>
    <p:extLst>
      <p:ext uri="{BB962C8B-B14F-4D97-AF65-F5344CB8AC3E}">
        <p14:creationId xmlns:p14="http://schemas.microsoft.com/office/powerpoint/2010/main" val="8368026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AD184-3AE6-7229-B43E-6200BA9A5812}"/>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A46DEA5A-A8EC-DD5C-4329-BA28C90A26B8}"/>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925"/>
              </a:lnSpc>
              <a:spcAft>
                <a:spcPts val="1500"/>
              </a:spcAft>
            </a:pPr>
            <a:r>
              <a:rPr lang="en-US" sz="2800" b="1" i="0" dirty="0">
                <a:solidFill>
                  <a:schemeClr val="bg1"/>
                </a:solidFill>
                <a:effectLst/>
                <a:latin typeface="Euclidcirculara webxl"/>
              </a:rPr>
              <a:t>Core challenges in object detection</a:t>
            </a:r>
          </a:p>
        </p:txBody>
      </p:sp>
      <p:pic>
        <p:nvPicPr>
          <p:cNvPr id="2" name="Picture 2" descr="Home">
            <a:extLst>
              <a:ext uri="{FF2B5EF4-FFF2-40B4-BE49-F238E27FC236}">
                <a16:creationId xmlns:a16="http://schemas.microsoft.com/office/drawing/2014/main" id="{96FB0384-CAAE-27A0-2FC6-B5B6F77F162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B9B24BFE-BC6C-CB47-8BB8-813E99EBC7BA}"/>
              </a:ext>
            </a:extLst>
          </p:cNvPr>
          <p:cNvSpPr>
            <a:spLocks noGrp="1"/>
          </p:cNvSpPr>
          <p:nvPr>
            <p:ph idx="1"/>
          </p:nvPr>
        </p:nvSpPr>
        <p:spPr>
          <a:xfrm>
            <a:off x="833887" y="862642"/>
            <a:ext cx="10869283" cy="5314321"/>
          </a:xfrm>
        </p:spPr>
        <p:txBody>
          <a:bodyPr>
            <a:normAutofit/>
          </a:bodyPr>
          <a:lstStyle/>
          <a:p>
            <a:pPr algn="just">
              <a:spcAft>
                <a:spcPts val="750"/>
              </a:spcAft>
              <a:buFont typeface="Arial" panose="020B0604020202020204" pitchFamily="34" charset="0"/>
              <a:buChar char="•"/>
            </a:pPr>
            <a:r>
              <a:rPr lang="en-US" b="1" i="0" dirty="0">
                <a:solidFill>
                  <a:srgbClr val="1D1D1D"/>
                </a:solidFill>
                <a:effectLst/>
                <a:latin typeface="Aparajita" panose="02020603050405020304" pitchFamily="18" charset="0"/>
                <a:cs typeface="Aparajita" panose="02020603050405020304" pitchFamily="18" charset="0"/>
              </a:rPr>
              <a:t>Variability in object appearance:</a:t>
            </a:r>
            <a:r>
              <a:rPr lang="en-US" b="0" i="0" dirty="0">
                <a:solidFill>
                  <a:srgbClr val="1D1D1D"/>
                </a:solidFill>
                <a:effectLst/>
                <a:latin typeface="Aparajita" panose="02020603050405020304" pitchFamily="18" charset="0"/>
                <a:cs typeface="Aparajita" panose="02020603050405020304" pitchFamily="18" charset="0"/>
              </a:rPr>
              <a:t> Objects can appear in various sizes, shapes, and orientations within images. The same object or subject might look different under different lighting conditions, from different viewpoints, or in varied backgrounds. The ability of a model to recognize such diverse representations of an object is crucial.</a:t>
            </a:r>
          </a:p>
          <a:p>
            <a:pPr algn="just">
              <a:buNone/>
            </a:pPr>
            <a:br>
              <a:rPr lang="en-US" dirty="0">
                <a:latin typeface="Aparajita" panose="02020603050405020304" pitchFamily="18" charset="0"/>
                <a:cs typeface="Aparajita" panose="02020603050405020304" pitchFamily="18" charset="0"/>
              </a:rPr>
            </a:br>
            <a:endParaRPr lang="en-US" b="0" i="0" dirty="0">
              <a:solidFill>
                <a:srgbClr val="1D1D1D"/>
              </a:solidFill>
              <a:effectLst/>
              <a:latin typeface="Aparajita" panose="02020603050405020304" pitchFamily="18" charset="0"/>
              <a:cs typeface="Aparajita" panose="02020603050405020304" pitchFamily="18" charset="0"/>
            </a:endParaRPr>
          </a:p>
        </p:txBody>
      </p:sp>
      <p:pic>
        <p:nvPicPr>
          <p:cNvPr id="3" name="Picture 2">
            <a:extLst>
              <a:ext uri="{FF2B5EF4-FFF2-40B4-BE49-F238E27FC236}">
                <a16:creationId xmlns:a16="http://schemas.microsoft.com/office/drawing/2014/main" id="{BEFE5A51-BD8F-2707-61DF-4C112DAA6DB0}"/>
              </a:ext>
            </a:extLst>
          </p:cNvPr>
          <p:cNvPicPr>
            <a:picLocks noChangeAspect="1"/>
          </p:cNvPicPr>
          <p:nvPr/>
        </p:nvPicPr>
        <p:blipFill>
          <a:blip r:embed="rId4"/>
          <a:stretch>
            <a:fillRect/>
          </a:stretch>
        </p:blipFill>
        <p:spPr>
          <a:xfrm>
            <a:off x="2487285" y="2576422"/>
            <a:ext cx="8238223" cy="4119112"/>
          </a:xfrm>
          <a:prstGeom prst="rect">
            <a:avLst/>
          </a:prstGeom>
        </p:spPr>
      </p:pic>
    </p:spTree>
    <p:extLst>
      <p:ext uri="{BB962C8B-B14F-4D97-AF65-F5344CB8AC3E}">
        <p14:creationId xmlns:p14="http://schemas.microsoft.com/office/powerpoint/2010/main" val="13923397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8E135-2DEA-2022-DF00-01C47F26F64B}"/>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F669D27B-DCBD-48C0-5E9D-C0C2D9B713EE}"/>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925"/>
              </a:lnSpc>
              <a:spcAft>
                <a:spcPts val="1500"/>
              </a:spcAft>
            </a:pPr>
            <a:r>
              <a:rPr lang="en-US" sz="2800" b="1" i="0" dirty="0">
                <a:solidFill>
                  <a:schemeClr val="bg1"/>
                </a:solidFill>
                <a:effectLst/>
                <a:latin typeface="Euclidcirculara webxl"/>
              </a:rPr>
              <a:t>Core challenges in object detection</a:t>
            </a:r>
          </a:p>
        </p:txBody>
      </p:sp>
      <p:pic>
        <p:nvPicPr>
          <p:cNvPr id="2" name="Picture 2" descr="Home">
            <a:extLst>
              <a:ext uri="{FF2B5EF4-FFF2-40B4-BE49-F238E27FC236}">
                <a16:creationId xmlns:a16="http://schemas.microsoft.com/office/drawing/2014/main" id="{F01A97AE-66DF-216B-AA51-45CDC9D9AD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A703868D-A67E-AC73-1F6F-A3DD1A721509}"/>
              </a:ext>
            </a:extLst>
          </p:cNvPr>
          <p:cNvSpPr>
            <a:spLocks noGrp="1"/>
          </p:cNvSpPr>
          <p:nvPr>
            <p:ph idx="1"/>
          </p:nvPr>
        </p:nvSpPr>
        <p:spPr>
          <a:xfrm>
            <a:off x="833887" y="862642"/>
            <a:ext cx="10869283" cy="5314321"/>
          </a:xfrm>
        </p:spPr>
        <p:txBody>
          <a:bodyPr>
            <a:normAutofit/>
          </a:bodyPr>
          <a:lstStyle/>
          <a:p>
            <a:pPr algn="just">
              <a:spcAft>
                <a:spcPts val="750"/>
              </a:spcAft>
              <a:buFont typeface="Arial" panose="020B0604020202020204" pitchFamily="34" charset="0"/>
              <a:buChar char="•"/>
            </a:pPr>
            <a:r>
              <a:rPr lang="en-US" b="1" i="0" dirty="0">
                <a:solidFill>
                  <a:srgbClr val="1D1D1D"/>
                </a:solidFill>
                <a:effectLst/>
                <a:latin typeface="Aparajita" panose="02020603050405020304" pitchFamily="18" charset="0"/>
                <a:cs typeface="Aparajita" panose="02020603050405020304" pitchFamily="18" charset="0"/>
              </a:rPr>
              <a:t>Scale variations: </a:t>
            </a:r>
            <a:r>
              <a:rPr lang="en-US" b="0" i="0" dirty="0">
                <a:solidFill>
                  <a:srgbClr val="1D1D1D"/>
                </a:solidFill>
                <a:effectLst/>
                <a:latin typeface="Aparajita" panose="02020603050405020304" pitchFamily="18" charset="0"/>
                <a:cs typeface="Aparajita" panose="02020603050405020304" pitchFamily="18" charset="0"/>
              </a:rPr>
              <a:t>Objects in images can range from tiny to very large. Detecting both small objects (like a distant bird) and large ones (like a close-up face) in the same image requires models to be scale-invariant or operate at multiple scales.</a:t>
            </a:r>
          </a:p>
          <a:p>
            <a:pPr algn="just">
              <a:buNone/>
            </a:pPr>
            <a:br>
              <a:rPr lang="en-US" dirty="0">
                <a:latin typeface="Aparajita" panose="02020603050405020304" pitchFamily="18" charset="0"/>
                <a:cs typeface="Aparajita" panose="02020603050405020304" pitchFamily="18" charset="0"/>
              </a:rPr>
            </a:br>
            <a:endParaRPr lang="en-US" b="0" i="0" dirty="0">
              <a:solidFill>
                <a:srgbClr val="1D1D1D"/>
              </a:solidFill>
              <a:effectLst/>
              <a:latin typeface="Aparajita" panose="02020603050405020304" pitchFamily="18" charset="0"/>
              <a:cs typeface="Aparajita" panose="02020603050405020304" pitchFamily="18" charset="0"/>
            </a:endParaRPr>
          </a:p>
        </p:txBody>
      </p:sp>
      <p:pic>
        <p:nvPicPr>
          <p:cNvPr id="4" name="Picture 3">
            <a:extLst>
              <a:ext uri="{FF2B5EF4-FFF2-40B4-BE49-F238E27FC236}">
                <a16:creationId xmlns:a16="http://schemas.microsoft.com/office/drawing/2014/main" id="{45EEF186-7326-C119-D5A9-B180E85EA358}"/>
              </a:ext>
            </a:extLst>
          </p:cNvPr>
          <p:cNvPicPr>
            <a:picLocks noChangeAspect="1"/>
          </p:cNvPicPr>
          <p:nvPr/>
        </p:nvPicPr>
        <p:blipFill>
          <a:blip r:embed="rId4"/>
          <a:stretch>
            <a:fillRect/>
          </a:stretch>
        </p:blipFill>
        <p:spPr>
          <a:xfrm>
            <a:off x="2237117" y="2138632"/>
            <a:ext cx="8062822" cy="4535338"/>
          </a:xfrm>
          <a:prstGeom prst="rect">
            <a:avLst/>
          </a:prstGeom>
        </p:spPr>
      </p:pic>
    </p:spTree>
    <p:extLst>
      <p:ext uri="{BB962C8B-B14F-4D97-AF65-F5344CB8AC3E}">
        <p14:creationId xmlns:p14="http://schemas.microsoft.com/office/powerpoint/2010/main" val="26987103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CD28B-D739-D9A3-1909-4871E9C5E069}"/>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EBD03A56-B66D-D2B3-5302-F9F162A68462}"/>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925"/>
              </a:lnSpc>
              <a:spcAft>
                <a:spcPts val="1500"/>
              </a:spcAft>
            </a:pPr>
            <a:r>
              <a:rPr lang="en-US" sz="2800" b="1" i="0" dirty="0">
                <a:solidFill>
                  <a:schemeClr val="bg1"/>
                </a:solidFill>
                <a:effectLst/>
                <a:latin typeface="Euclidcirculara webxl"/>
              </a:rPr>
              <a:t>Core challenges in object detection</a:t>
            </a:r>
          </a:p>
        </p:txBody>
      </p:sp>
      <p:pic>
        <p:nvPicPr>
          <p:cNvPr id="2" name="Picture 2" descr="Home">
            <a:extLst>
              <a:ext uri="{FF2B5EF4-FFF2-40B4-BE49-F238E27FC236}">
                <a16:creationId xmlns:a16="http://schemas.microsoft.com/office/drawing/2014/main" id="{DFF74344-4F14-1F08-04DA-20DC4CA4AB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506AD892-C2E5-A8C5-68BC-2624ED67D66B}"/>
              </a:ext>
            </a:extLst>
          </p:cNvPr>
          <p:cNvSpPr>
            <a:spLocks noGrp="1"/>
          </p:cNvSpPr>
          <p:nvPr>
            <p:ph idx="1"/>
          </p:nvPr>
        </p:nvSpPr>
        <p:spPr>
          <a:xfrm>
            <a:off x="833887" y="862642"/>
            <a:ext cx="10869283" cy="5314321"/>
          </a:xfrm>
        </p:spPr>
        <p:txBody>
          <a:bodyPr>
            <a:normAutofit/>
          </a:bodyPr>
          <a:lstStyle/>
          <a:p>
            <a:pPr algn="l">
              <a:spcAft>
                <a:spcPts val="750"/>
              </a:spcAft>
              <a:buFont typeface="Arial" panose="020B0604020202020204" pitchFamily="34" charset="0"/>
              <a:buChar char="•"/>
            </a:pPr>
            <a:r>
              <a:rPr lang="en-US" b="1" i="0" dirty="0">
                <a:solidFill>
                  <a:srgbClr val="1D1D1D"/>
                </a:solidFill>
                <a:effectLst/>
                <a:latin typeface="Aparajita" panose="02020603050405020304" pitchFamily="18" charset="0"/>
                <a:cs typeface="Aparajita" panose="02020603050405020304" pitchFamily="18" charset="0"/>
              </a:rPr>
              <a:t>Occlusions:</a:t>
            </a:r>
            <a:r>
              <a:rPr lang="en-US" b="0" i="0" dirty="0">
                <a:solidFill>
                  <a:srgbClr val="1D1D1D"/>
                </a:solidFill>
                <a:effectLst/>
                <a:latin typeface="Aparajita" panose="02020603050405020304" pitchFamily="18" charset="0"/>
                <a:cs typeface="Aparajita" panose="02020603050405020304" pitchFamily="18" charset="0"/>
              </a:rPr>
              <a:t> Objects of interest are often partially or largely obscured by other objects. For instance, a person standing behind a tree or a car partly hidden behind a building. Handling occlusions is pivotal for accurate object detection.</a:t>
            </a:r>
          </a:p>
          <a:p>
            <a:pPr algn="just">
              <a:buNone/>
            </a:pPr>
            <a:br>
              <a:rPr lang="en-US" dirty="0">
                <a:latin typeface="Aparajita" panose="02020603050405020304" pitchFamily="18" charset="0"/>
                <a:cs typeface="Aparajita" panose="02020603050405020304" pitchFamily="18" charset="0"/>
              </a:rPr>
            </a:br>
            <a:endParaRPr lang="en-US" b="0" i="0" dirty="0">
              <a:solidFill>
                <a:srgbClr val="1D1D1D"/>
              </a:solidFill>
              <a:effectLst/>
              <a:latin typeface="Aparajita" panose="02020603050405020304" pitchFamily="18" charset="0"/>
              <a:cs typeface="Aparajita" panose="02020603050405020304" pitchFamily="18" charset="0"/>
            </a:endParaRPr>
          </a:p>
        </p:txBody>
      </p:sp>
      <p:pic>
        <p:nvPicPr>
          <p:cNvPr id="3" name="Picture 2">
            <a:extLst>
              <a:ext uri="{FF2B5EF4-FFF2-40B4-BE49-F238E27FC236}">
                <a16:creationId xmlns:a16="http://schemas.microsoft.com/office/drawing/2014/main" id="{0BEB3C3B-BBAF-C64C-9EE3-37B446551F56}"/>
              </a:ext>
            </a:extLst>
          </p:cNvPr>
          <p:cNvPicPr>
            <a:picLocks noChangeAspect="1"/>
          </p:cNvPicPr>
          <p:nvPr/>
        </p:nvPicPr>
        <p:blipFill>
          <a:blip r:embed="rId4"/>
          <a:stretch>
            <a:fillRect/>
          </a:stretch>
        </p:blipFill>
        <p:spPr>
          <a:xfrm>
            <a:off x="0" y="2609882"/>
            <a:ext cx="12192000" cy="3306009"/>
          </a:xfrm>
          <a:prstGeom prst="rect">
            <a:avLst/>
          </a:prstGeom>
        </p:spPr>
      </p:pic>
    </p:spTree>
    <p:extLst>
      <p:ext uri="{BB962C8B-B14F-4D97-AF65-F5344CB8AC3E}">
        <p14:creationId xmlns:p14="http://schemas.microsoft.com/office/powerpoint/2010/main" val="6756260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F2102-B79D-DF87-F187-B5AAA92F9C99}"/>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FBF4D810-D98E-F352-B866-2DBF3C1544C6}"/>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925"/>
              </a:lnSpc>
              <a:spcAft>
                <a:spcPts val="1500"/>
              </a:spcAft>
            </a:pPr>
            <a:r>
              <a:rPr lang="en-US" sz="2800" b="1" i="0" dirty="0">
                <a:solidFill>
                  <a:schemeClr val="bg1"/>
                </a:solidFill>
                <a:effectLst/>
                <a:latin typeface="Euclidcirculara webxl"/>
              </a:rPr>
              <a:t>Core challenges in object detection</a:t>
            </a:r>
          </a:p>
        </p:txBody>
      </p:sp>
      <p:pic>
        <p:nvPicPr>
          <p:cNvPr id="2" name="Picture 2" descr="Home">
            <a:extLst>
              <a:ext uri="{FF2B5EF4-FFF2-40B4-BE49-F238E27FC236}">
                <a16:creationId xmlns:a16="http://schemas.microsoft.com/office/drawing/2014/main" id="{6542A51A-9EAD-3F05-61D7-488669CAAC4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D79C6B6B-847C-3255-AC13-F88C5CE3D7E8}"/>
              </a:ext>
            </a:extLst>
          </p:cNvPr>
          <p:cNvSpPr>
            <a:spLocks noGrp="1"/>
          </p:cNvSpPr>
          <p:nvPr>
            <p:ph idx="1"/>
          </p:nvPr>
        </p:nvSpPr>
        <p:spPr>
          <a:xfrm>
            <a:off x="833887" y="862642"/>
            <a:ext cx="10869283" cy="5314321"/>
          </a:xfrm>
        </p:spPr>
        <p:txBody>
          <a:bodyPr>
            <a:normAutofit/>
          </a:bodyPr>
          <a:lstStyle/>
          <a:p>
            <a:pPr algn="just">
              <a:spcAft>
                <a:spcPts val="750"/>
              </a:spcAft>
              <a:buFont typeface="Arial" panose="020B0604020202020204" pitchFamily="34" charset="0"/>
              <a:buChar char="•"/>
            </a:pPr>
            <a:r>
              <a:rPr lang="en-US" b="1" i="0" dirty="0">
                <a:solidFill>
                  <a:srgbClr val="1D1D1D"/>
                </a:solidFill>
                <a:effectLst/>
                <a:latin typeface="Aparajita" panose="02020603050405020304" pitchFamily="18" charset="0"/>
                <a:cs typeface="Aparajita" panose="02020603050405020304" pitchFamily="18" charset="0"/>
              </a:rPr>
              <a:t>Background clutter:</a:t>
            </a:r>
            <a:r>
              <a:rPr lang="en-US" b="0" i="0" dirty="0">
                <a:solidFill>
                  <a:srgbClr val="1D1D1D"/>
                </a:solidFill>
                <a:effectLst/>
                <a:latin typeface="Aparajita" panose="02020603050405020304" pitchFamily="18" charset="0"/>
                <a:cs typeface="Aparajita" panose="02020603050405020304" pitchFamily="18" charset="0"/>
              </a:rPr>
              <a:t> Objects might be set against backgrounds with confusing patterns or multiple overlapping objects, making it challenging to distinguish the foreground (object of interest) from the background.</a:t>
            </a:r>
          </a:p>
        </p:txBody>
      </p:sp>
      <p:pic>
        <p:nvPicPr>
          <p:cNvPr id="4" name="Picture 3">
            <a:extLst>
              <a:ext uri="{FF2B5EF4-FFF2-40B4-BE49-F238E27FC236}">
                <a16:creationId xmlns:a16="http://schemas.microsoft.com/office/drawing/2014/main" id="{1BF64C11-87F3-4144-5E88-36D30886DFE4}"/>
              </a:ext>
            </a:extLst>
          </p:cNvPr>
          <p:cNvPicPr>
            <a:picLocks noChangeAspect="1"/>
          </p:cNvPicPr>
          <p:nvPr/>
        </p:nvPicPr>
        <p:blipFill>
          <a:blip r:embed="rId4"/>
          <a:stretch>
            <a:fillRect/>
          </a:stretch>
        </p:blipFill>
        <p:spPr>
          <a:xfrm>
            <a:off x="2007349" y="2173157"/>
            <a:ext cx="8177302" cy="4158542"/>
          </a:xfrm>
          <a:prstGeom prst="rect">
            <a:avLst/>
          </a:prstGeom>
        </p:spPr>
      </p:pic>
    </p:spTree>
    <p:extLst>
      <p:ext uri="{BB962C8B-B14F-4D97-AF65-F5344CB8AC3E}">
        <p14:creationId xmlns:p14="http://schemas.microsoft.com/office/powerpoint/2010/main" val="14930733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CFCF59-BD18-D5AA-81AA-B91EF80A298A}"/>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11E1A63F-3B32-C914-53BE-745122EF02E3}"/>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925"/>
              </a:lnSpc>
              <a:spcAft>
                <a:spcPts val="1500"/>
              </a:spcAft>
            </a:pPr>
            <a:r>
              <a:rPr lang="en-US" sz="2800" b="1" i="0" dirty="0">
                <a:solidFill>
                  <a:schemeClr val="bg1"/>
                </a:solidFill>
                <a:effectLst/>
                <a:latin typeface="Euclidcirculara webxl"/>
              </a:rPr>
              <a:t>Core challenges in object detection</a:t>
            </a:r>
          </a:p>
        </p:txBody>
      </p:sp>
      <p:pic>
        <p:nvPicPr>
          <p:cNvPr id="2" name="Picture 2" descr="Home">
            <a:extLst>
              <a:ext uri="{FF2B5EF4-FFF2-40B4-BE49-F238E27FC236}">
                <a16:creationId xmlns:a16="http://schemas.microsoft.com/office/drawing/2014/main" id="{7BC9F6CE-FA2E-64CC-98F1-027652EBE53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447F9F05-C9F2-9DC7-C413-AAF0A528219B}"/>
              </a:ext>
            </a:extLst>
          </p:cNvPr>
          <p:cNvSpPr>
            <a:spLocks noGrp="1"/>
          </p:cNvSpPr>
          <p:nvPr>
            <p:ph idx="1"/>
          </p:nvPr>
        </p:nvSpPr>
        <p:spPr>
          <a:xfrm>
            <a:off x="833887" y="862642"/>
            <a:ext cx="10869283" cy="5314321"/>
          </a:xfrm>
        </p:spPr>
        <p:txBody>
          <a:bodyPr>
            <a:normAutofit/>
          </a:bodyPr>
          <a:lstStyle/>
          <a:p>
            <a:pPr algn="just">
              <a:spcAft>
                <a:spcPts val="750"/>
              </a:spcAft>
              <a:buFont typeface="Arial" panose="020B0604020202020204" pitchFamily="34" charset="0"/>
              <a:buChar char="•"/>
            </a:pPr>
            <a:r>
              <a:rPr lang="en-US" b="1" i="0" dirty="0">
                <a:solidFill>
                  <a:srgbClr val="1D1D1D"/>
                </a:solidFill>
                <a:effectLst/>
                <a:latin typeface="Aparajita" panose="02020603050405020304" pitchFamily="18" charset="0"/>
                <a:cs typeface="Aparajita" panose="02020603050405020304" pitchFamily="18" charset="0"/>
              </a:rPr>
              <a:t>Intra-class variability:</a:t>
            </a:r>
            <a:r>
              <a:rPr lang="en-US" b="0" i="0" dirty="0">
                <a:solidFill>
                  <a:srgbClr val="1D1D1D"/>
                </a:solidFill>
                <a:effectLst/>
                <a:latin typeface="Aparajita" panose="02020603050405020304" pitchFamily="18" charset="0"/>
                <a:cs typeface="Aparajita" panose="02020603050405020304" pitchFamily="18" charset="0"/>
              </a:rPr>
              <a:t> Objects within the same class can vary significantly in appearance. For example, the "dog" class includes diverse breeds with varied shapes and sizes. Models should generalize well across such intra-class variations.</a:t>
            </a:r>
          </a:p>
          <a:p>
            <a:pPr algn="just">
              <a:spcAft>
                <a:spcPts val="750"/>
              </a:spcAft>
              <a:buFont typeface="Arial" panose="020B0604020202020204" pitchFamily="34" charset="0"/>
              <a:buChar char="•"/>
            </a:pPr>
            <a:endParaRPr lang="en-US" b="0" i="0" dirty="0">
              <a:solidFill>
                <a:srgbClr val="1D1D1D"/>
              </a:solidFill>
              <a:effectLst/>
              <a:latin typeface="Aparajita" panose="02020603050405020304" pitchFamily="18" charset="0"/>
              <a:cs typeface="Aparajita" panose="02020603050405020304" pitchFamily="18" charset="0"/>
            </a:endParaRPr>
          </a:p>
        </p:txBody>
      </p:sp>
      <p:pic>
        <p:nvPicPr>
          <p:cNvPr id="3" name="Picture 2">
            <a:extLst>
              <a:ext uri="{FF2B5EF4-FFF2-40B4-BE49-F238E27FC236}">
                <a16:creationId xmlns:a16="http://schemas.microsoft.com/office/drawing/2014/main" id="{086FC29F-6376-27A8-4B12-5BA2013B8378}"/>
              </a:ext>
            </a:extLst>
          </p:cNvPr>
          <p:cNvPicPr>
            <a:picLocks noChangeAspect="1"/>
          </p:cNvPicPr>
          <p:nvPr/>
        </p:nvPicPr>
        <p:blipFill>
          <a:blip r:embed="rId4"/>
          <a:stretch>
            <a:fillRect/>
          </a:stretch>
        </p:blipFill>
        <p:spPr>
          <a:xfrm>
            <a:off x="3249283" y="2163654"/>
            <a:ext cx="5952948" cy="4452805"/>
          </a:xfrm>
          <a:prstGeom prst="rect">
            <a:avLst/>
          </a:prstGeom>
        </p:spPr>
      </p:pic>
    </p:spTree>
    <p:extLst>
      <p:ext uri="{BB962C8B-B14F-4D97-AF65-F5344CB8AC3E}">
        <p14:creationId xmlns:p14="http://schemas.microsoft.com/office/powerpoint/2010/main" val="18449459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3A8166-214F-BC3C-8D40-392C90B6F4A9}"/>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DB74AB3F-8316-3878-ED5F-4D7A58C54628}"/>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700"/>
              </a:lnSpc>
              <a:spcBef>
                <a:spcPts val="1500"/>
              </a:spcBef>
              <a:spcAft>
                <a:spcPts val="750"/>
              </a:spcAft>
            </a:pPr>
            <a:r>
              <a:rPr lang="en-US" sz="2800" b="1" i="0" dirty="0">
                <a:solidFill>
                  <a:schemeClr val="bg1"/>
                </a:solidFill>
                <a:effectLst/>
                <a:latin typeface="Euclidcirculara webxl"/>
              </a:rPr>
              <a:t>Early traditional approaches in object detection</a:t>
            </a:r>
          </a:p>
        </p:txBody>
      </p:sp>
      <p:pic>
        <p:nvPicPr>
          <p:cNvPr id="2" name="Picture 2" descr="Home">
            <a:extLst>
              <a:ext uri="{FF2B5EF4-FFF2-40B4-BE49-F238E27FC236}">
                <a16:creationId xmlns:a16="http://schemas.microsoft.com/office/drawing/2014/main" id="{A1309F57-B2FF-0E65-3600-716073492FD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9" name="Content Placeholder 8">
            <a:extLst>
              <a:ext uri="{FF2B5EF4-FFF2-40B4-BE49-F238E27FC236}">
                <a16:creationId xmlns:a16="http://schemas.microsoft.com/office/drawing/2014/main" id="{7AD4355C-4BA4-EA26-A0DF-F229D90B9E84}"/>
              </a:ext>
            </a:extLst>
          </p:cNvPr>
          <p:cNvPicPr>
            <a:picLocks noGrp="1" noChangeAspect="1"/>
          </p:cNvPicPr>
          <p:nvPr>
            <p:ph idx="1"/>
          </p:nvPr>
        </p:nvPicPr>
        <p:blipFill>
          <a:blip r:embed="rId4"/>
          <a:stretch>
            <a:fillRect/>
          </a:stretch>
        </p:blipFill>
        <p:spPr>
          <a:xfrm>
            <a:off x="1946646" y="839448"/>
            <a:ext cx="9441142" cy="5871183"/>
          </a:xfrm>
          <a:prstGeom prst="rect">
            <a:avLst/>
          </a:prstGeom>
        </p:spPr>
      </p:pic>
    </p:spTree>
    <p:extLst>
      <p:ext uri="{BB962C8B-B14F-4D97-AF65-F5344CB8AC3E}">
        <p14:creationId xmlns:p14="http://schemas.microsoft.com/office/powerpoint/2010/main" val="26660219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F0D43-8BAD-81ED-F4E2-BC8FD9AF015F}"/>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67318A0E-11CC-31CC-FFFF-992C096BE3C9}"/>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700"/>
              </a:lnSpc>
              <a:spcBef>
                <a:spcPts val="1500"/>
              </a:spcBef>
              <a:spcAft>
                <a:spcPts val="750"/>
              </a:spcAft>
            </a:pPr>
            <a:r>
              <a:rPr lang="en-US" sz="2800" b="1" i="0" dirty="0">
                <a:solidFill>
                  <a:schemeClr val="bg1"/>
                </a:solidFill>
                <a:effectLst/>
                <a:latin typeface="Euclidcirculara webxl"/>
              </a:rPr>
              <a:t>Early traditional approaches in object detection</a:t>
            </a:r>
          </a:p>
        </p:txBody>
      </p:sp>
      <p:pic>
        <p:nvPicPr>
          <p:cNvPr id="2" name="Picture 2" descr="Home">
            <a:extLst>
              <a:ext uri="{FF2B5EF4-FFF2-40B4-BE49-F238E27FC236}">
                <a16:creationId xmlns:a16="http://schemas.microsoft.com/office/drawing/2014/main" id="{52C6F9F1-86E7-2DB8-3774-B7271166DF0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F27F09F4-EDC2-7162-5182-8C8DC67F8898}"/>
              </a:ext>
            </a:extLst>
          </p:cNvPr>
          <p:cNvSpPr>
            <a:spLocks noGrp="1"/>
          </p:cNvSpPr>
          <p:nvPr>
            <p:ph idx="1"/>
          </p:nvPr>
        </p:nvSpPr>
        <p:spPr>
          <a:xfrm>
            <a:off x="1144438" y="925903"/>
            <a:ext cx="10571671" cy="5233358"/>
          </a:xfrm>
        </p:spPr>
        <p:txBody>
          <a:bodyPr>
            <a:normAutofit/>
          </a:bodyPr>
          <a:lstStyle/>
          <a:p>
            <a:pPr algn="just"/>
            <a:r>
              <a:rPr lang="en-US" b="1" i="0" dirty="0">
                <a:solidFill>
                  <a:srgbClr val="1D1D1D"/>
                </a:solidFill>
                <a:effectLst/>
                <a:latin typeface="Aparajita" panose="02020603050405020304" pitchFamily="18" charset="0"/>
                <a:cs typeface="Aparajita" panose="02020603050405020304" pitchFamily="18" charset="0"/>
              </a:rPr>
              <a:t>Traditional Approaches</a:t>
            </a:r>
          </a:p>
          <a:p>
            <a:pPr algn="just"/>
            <a:r>
              <a:rPr lang="en-US" b="1" i="0" dirty="0">
                <a:solidFill>
                  <a:srgbClr val="1D1D1D"/>
                </a:solidFill>
                <a:effectLst/>
                <a:latin typeface="Aparajita" panose="02020603050405020304" pitchFamily="18" charset="0"/>
                <a:cs typeface="Aparajita" panose="02020603050405020304" pitchFamily="18" charset="0"/>
              </a:rPr>
              <a:t>Harris corner detector:</a:t>
            </a:r>
            <a:r>
              <a:rPr lang="en-US" b="0" i="0" dirty="0">
                <a:solidFill>
                  <a:srgbClr val="1D1D1D"/>
                </a:solidFill>
                <a:effectLst/>
                <a:latin typeface="Aparajita" panose="02020603050405020304" pitchFamily="18" charset="0"/>
                <a:cs typeface="Aparajita" panose="02020603050405020304" pitchFamily="18" charset="0"/>
              </a:rPr>
              <a:t> Proposed in the 1980s, this method focused on detecting corners as interest points in an image. The idea was that corners provide a unique feature that can be reliably detected due to their distinctiveness compared to edges or flat regions.</a:t>
            </a:r>
          </a:p>
          <a:p>
            <a:pPr algn="just"/>
            <a:r>
              <a:rPr lang="en-US" b="1" i="0" dirty="0">
                <a:solidFill>
                  <a:srgbClr val="1D1D1D"/>
                </a:solidFill>
                <a:effectLst/>
                <a:latin typeface="Aparajita" panose="02020603050405020304" pitchFamily="18" charset="0"/>
                <a:cs typeface="Aparajita" panose="02020603050405020304" pitchFamily="18" charset="0"/>
              </a:rPr>
              <a:t>Scale-invariant feature transform (SIFT):</a:t>
            </a:r>
            <a:r>
              <a:rPr lang="en-US" b="0" i="0" dirty="0">
                <a:solidFill>
                  <a:srgbClr val="1D1D1D"/>
                </a:solidFill>
                <a:effectLst/>
                <a:latin typeface="Aparajita" panose="02020603050405020304" pitchFamily="18" charset="0"/>
                <a:cs typeface="Aparajita" panose="02020603050405020304" pitchFamily="18" charset="0"/>
              </a:rPr>
              <a:t> Developed by David Lowe in 1999, SIFT extracts and describes local image features that are invariant to scale, rotation, and affine transformations, as well as being robust to changes in illumination. SIFT features were often used to match objects or scenes between different images.</a:t>
            </a:r>
            <a:endParaRPr lang="en-US" dirty="0">
              <a:solidFill>
                <a:srgbClr val="1D1D1D"/>
              </a:solidFill>
              <a:latin typeface="Aparajita" panose="02020603050405020304" pitchFamily="18" charset="0"/>
              <a:cs typeface="Aparajita" panose="02020603050405020304" pitchFamily="18" charset="0"/>
            </a:endParaRPr>
          </a:p>
          <a:p>
            <a:pPr algn="just"/>
            <a:r>
              <a:rPr lang="en-US" b="1" i="0" dirty="0">
                <a:solidFill>
                  <a:srgbClr val="1D1D1D"/>
                </a:solidFill>
                <a:effectLst/>
                <a:latin typeface="Aparajita" panose="02020603050405020304" pitchFamily="18" charset="0"/>
                <a:cs typeface="Aparajita" panose="02020603050405020304" pitchFamily="18" charset="0"/>
              </a:rPr>
              <a:t>Speeded up robust features (SURF):</a:t>
            </a:r>
            <a:r>
              <a:rPr lang="en-US" b="0" i="0" dirty="0">
                <a:solidFill>
                  <a:srgbClr val="1D1D1D"/>
                </a:solidFill>
                <a:effectLst/>
                <a:latin typeface="Aparajita" panose="02020603050405020304" pitchFamily="18" charset="0"/>
                <a:cs typeface="Aparajita" panose="02020603050405020304" pitchFamily="18" charset="0"/>
              </a:rPr>
              <a:t> An evolution of SIFT, SURF was designed to be faster and more efficient while retaining robustness against transformations. It was introduced in 2006 and relied on integral images to expedite feature extraction.</a:t>
            </a:r>
            <a:endParaRPr lang="en-IN" dirty="0">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17352434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77FBF7-9BC8-D7C8-413B-0CB401D7A0E8}"/>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070B6434-7D7D-7C65-61A6-DA0594F4C927}"/>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700"/>
              </a:lnSpc>
              <a:spcBef>
                <a:spcPts val="1500"/>
              </a:spcBef>
              <a:spcAft>
                <a:spcPts val="750"/>
              </a:spcAft>
            </a:pPr>
            <a:r>
              <a:rPr lang="en-US" sz="2800" b="1" i="0" dirty="0">
                <a:solidFill>
                  <a:schemeClr val="bg1"/>
                </a:solidFill>
                <a:effectLst/>
                <a:latin typeface="Euclidcirculara webxl"/>
              </a:rPr>
              <a:t>Early traditional approaches in object detection</a:t>
            </a:r>
          </a:p>
        </p:txBody>
      </p:sp>
      <p:pic>
        <p:nvPicPr>
          <p:cNvPr id="2" name="Picture 2" descr="Home">
            <a:extLst>
              <a:ext uri="{FF2B5EF4-FFF2-40B4-BE49-F238E27FC236}">
                <a16:creationId xmlns:a16="http://schemas.microsoft.com/office/drawing/2014/main" id="{62A3D154-F514-DA96-5FF1-EB9A313F18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4901DE04-5453-7C30-C5D3-22777BC5A545}"/>
              </a:ext>
            </a:extLst>
          </p:cNvPr>
          <p:cNvSpPr>
            <a:spLocks noGrp="1"/>
          </p:cNvSpPr>
          <p:nvPr>
            <p:ph idx="1"/>
          </p:nvPr>
        </p:nvSpPr>
        <p:spPr>
          <a:xfrm>
            <a:off x="1200509" y="1440311"/>
            <a:ext cx="10515600" cy="4718949"/>
          </a:xfrm>
        </p:spPr>
        <p:txBody>
          <a:bodyPr>
            <a:normAutofit fontScale="92500" lnSpcReduction="10000"/>
          </a:bodyPr>
          <a:lstStyle/>
          <a:p>
            <a:pPr algn="l">
              <a:spcAft>
                <a:spcPts val="750"/>
              </a:spcAft>
              <a:buFont typeface="Arial" panose="020B0604020202020204" pitchFamily="34" charset="0"/>
              <a:buChar char="•"/>
            </a:pPr>
            <a:r>
              <a:rPr lang="en-US" b="1" i="0" dirty="0">
                <a:solidFill>
                  <a:srgbClr val="1D1D1D"/>
                </a:solidFill>
                <a:effectLst/>
                <a:latin typeface="Aparajita" panose="02020603050405020304" pitchFamily="18" charset="0"/>
                <a:cs typeface="Aparajita" panose="02020603050405020304" pitchFamily="18" charset="0"/>
              </a:rPr>
              <a:t>Histogram of oriented gradients (HOG):</a:t>
            </a:r>
            <a:r>
              <a:rPr lang="en-US" b="0" i="0" dirty="0">
                <a:solidFill>
                  <a:srgbClr val="1D1D1D"/>
                </a:solidFill>
                <a:effectLst/>
                <a:latin typeface="Aparajita" panose="02020603050405020304" pitchFamily="18" charset="0"/>
                <a:cs typeface="Aparajita" panose="02020603050405020304" pitchFamily="18" charset="0"/>
              </a:rPr>
              <a:t> Introduced by Navneet Dalal and Bill Triggs in 2005, HOG descriptors focus on capturing an object’s structure or shape by examining the orientation of gradients in local regions of an image. HOG became particularly popular for pedestrian detection in images.</a:t>
            </a:r>
            <a:r>
              <a:rPr lang="en-US" b="1" i="0" dirty="0">
                <a:solidFill>
                  <a:srgbClr val="1D1D1D"/>
                </a:solidFill>
                <a:effectLst/>
                <a:latin typeface="Aparajita" panose="02020603050405020304" pitchFamily="18" charset="0"/>
                <a:cs typeface="Aparajita" panose="02020603050405020304" pitchFamily="18" charset="0"/>
              </a:rPr>
              <a:t>‍</a:t>
            </a:r>
            <a:endParaRPr lang="en-US" b="0" i="0" dirty="0">
              <a:solidFill>
                <a:srgbClr val="1D1D1D"/>
              </a:solidFill>
              <a:effectLst/>
              <a:latin typeface="Aparajita" panose="02020603050405020304" pitchFamily="18" charset="0"/>
              <a:cs typeface="Aparajita" panose="02020603050405020304" pitchFamily="18" charset="0"/>
            </a:endParaRPr>
          </a:p>
          <a:p>
            <a:pPr algn="l">
              <a:spcAft>
                <a:spcPts val="750"/>
              </a:spcAft>
              <a:buFont typeface="Arial" panose="020B0604020202020204" pitchFamily="34" charset="0"/>
              <a:buChar char="•"/>
            </a:pPr>
            <a:r>
              <a:rPr lang="en-US" b="1" i="0" dirty="0">
                <a:solidFill>
                  <a:srgbClr val="1D1D1D"/>
                </a:solidFill>
                <a:effectLst/>
                <a:latin typeface="Aparajita" panose="02020603050405020304" pitchFamily="18" charset="0"/>
                <a:cs typeface="Aparajita" panose="02020603050405020304" pitchFamily="18" charset="0"/>
              </a:rPr>
              <a:t>Viola-Jones object detection framework:</a:t>
            </a:r>
            <a:r>
              <a:rPr lang="en-US" b="0" i="0" dirty="0">
                <a:solidFill>
                  <a:srgbClr val="1D1D1D"/>
                </a:solidFill>
                <a:effectLst/>
                <a:latin typeface="Aparajita" panose="02020603050405020304" pitchFamily="18" charset="0"/>
                <a:cs typeface="Aparajita" panose="02020603050405020304" pitchFamily="18" charset="0"/>
              </a:rPr>
              <a:t> Developed in 2001 by Paul Viola and Michael Jones, this was one of the first effective real-time object detection methods. The framework utilized Haar-like features to detect objects, especially faces, in images. A cascade of classifiers was used, allowing for efficient real-time performance by quickly discarding negative samples.</a:t>
            </a:r>
            <a:r>
              <a:rPr lang="en-US" b="1" i="0" dirty="0">
                <a:solidFill>
                  <a:srgbClr val="1D1D1D"/>
                </a:solidFill>
                <a:effectLst/>
                <a:latin typeface="Aparajita" panose="02020603050405020304" pitchFamily="18" charset="0"/>
                <a:cs typeface="Aparajita" panose="02020603050405020304" pitchFamily="18" charset="0"/>
              </a:rPr>
              <a:t>‍</a:t>
            </a:r>
            <a:endParaRPr lang="en-US" b="0" i="0" dirty="0">
              <a:solidFill>
                <a:srgbClr val="1D1D1D"/>
              </a:solidFill>
              <a:effectLst/>
              <a:latin typeface="Aparajita" panose="02020603050405020304" pitchFamily="18" charset="0"/>
              <a:cs typeface="Aparajita" panose="02020603050405020304" pitchFamily="18" charset="0"/>
            </a:endParaRPr>
          </a:p>
          <a:p>
            <a:pPr algn="l">
              <a:spcAft>
                <a:spcPts val="750"/>
              </a:spcAft>
              <a:buFont typeface="Arial" panose="020B0604020202020204" pitchFamily="34" charset="0"/>
              <a:buChar char="•"/>
            </a:pPr>
            <a:r>
              <a:rPr lang="en-US" b="1" i="0" dirty="0">
                <a:solidFill>
                  <a:srgbClr val="1D1D1D"/>
                </a:solidFill>
                <a:effectLst/>
                <a:latin typeface="Aparajita" panose="02020603050405020304" pitchFamily="18" charset="0"/>
                <a:cs typeface="Aparajita" panose="02020603050405020304" pitchFamily="18" charset="0"/>
              </a:rPr>
              <a:t>Deformable part models (DPM):</a:t>
            </a:r>
            <a:r>
              <a:rPr lang="en-US" b="0" i="0" dirty="0">
                <a:solidFill>
                  <a:srgbClr val="1D1D1D"/>
                </a:solidFill>
                <a:effectLst/>
                <a:latin typeface="Aparajita" panose="02020603050405020304" pitchFamily="18" charset="0"/>
                <a:cs typeface="Aparajita" panose="02020603050405020304" pitchFamily="18" charset="0"/>
              </a:rPr>
              <a:t> DPM, introduced by </a:t>
            </a:r>
            <a:r>
              <a:rPr lang="en-US" b="0" i="0" dirty="0" err="1">
                <a:solidFill>
                  <a:srgbClr val="1D1D1D"/>
                </a:solidFill>
                <a:effectLst/>
                <a:latin typeface="Aparajita" panose="02020603050405020304" pitchFamily="18" charset="0"/>
                <a:cs typeface="Aparajita" panose="02020603050405020304" pitchFamily="18" charset="0"/>
              </a:rPr>
              <a:t>Felzenszwalb</a:t>
            </a:r>
            <a:r>
              <a:rPr lang="en-US" b="0" i="0" dirty="0">
                <a:solidFill>
                  <a:srgbClr val="1D1D1D"/>
                </a:solidFill>
                <a:effectLst/>
                <a:latin typeface="Aparajita" panose="02020603050405020304" pitchFamily="18" charset="0"/>
                <a:cs typeface="Aparajita" panose="02020603050405020304" pitchFamily="18" charset="0"/>
              </a:rPr>
              <a:t> et al., was based on mixtures of multi-scale deformable part models. It represented objects by parts arranged in a deformable configuration and used HOG features. DPM was notably robust against object deformation and variability in pose.</a:t>
            </a:r>
          </a:p>
        </p:txBody>
      </p:sp>
    </p:spTree>
    <p:extLst>
      <p:ext uri="{BB962C8B-B14F-4D97-AF65-F5344CB8AC3E}">
        <p14:creationId xmlns:p14="http://schemas.microsoft.com/office/powerpoint/2010/main" val="34225730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A6093-E49D-6837-9C65-0D3AE0F4EBD6}"/>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CF35E13E-C747-B100-037D-288134D84DCD}"/>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700"/>
              </a:lnSpc>
              <a:spcBef>
                <a:spcPts val="1500"/>
              </a:spcBef>
              <a:spcAft>
                <a:spcPts val="750"/>
              </a:spcAft>
            </a:pPr>
            <a:r>
              <a:rPr lang="en-US" sz="2800" b="1" i="0" dirty="0">
                <a:solidFill>
                  <a:schemeClr val="bg1"/>
                </a:solidFill>
                <a:effectLst/>
                <a:latin typeface="Euclidcirculara webxl"/>
              </a:rPr>
              <a:t>Early traditional approaches in object detection</a:t>
            </a:r>
          </a:p>
        </p:txBody>
      </p:sp>
      <p:pic>
        <p:nvPicPr>
          <p:cNvPr id="2" name="Picture 2" descr="Home">
            <a:extLst>
              <a:ext uri="{FF2B5EF4-FFF2-40B4-BE49-F238E27FC236}">
                <a16:creationId xmlns:a16="http://schemas.microsoft.com/office/drawing/2014/main" id="{CC4ED63F-C8C3-A801-316B-489F16B133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48764C43-1298-3F64-04BD-73DB51ABE752}"/>
              </a:ext>
            </a:extLst>
          </p:cNvPr>
          <p:cNvSpPr>
            <a:spLocks noGrp="1"/>
          </p:cNvSpPr>
          <p:nvPr>
            <p:ph idx="1"/>
          </p:nvPr>
        </p:nvSpPr>
        <p:spPr>
          <a:xfrm>
            <a:off x="1219199" y="971909"/>
            <a:ext cx="10496909" cy="5187351"/>
          </a:xfrm>
        </p:spPr>
        <p:txBody>
          <a:bodyPr>
            <a:normAutofit/>
          </a:bodyPr>
          <a:lstStyle/>
          <a:p>
            <a:pPr algn="l">
              <a:spcAft>
                <a:spcPts val="750"/>
              </a:spcAft>
              <a:buFont typeface="Arial" panose="020B0604020202020204" pitchFamily="34" charset="0"/>
              <a:buChar char="•"/>
            </a:pPr>
            <a:r>
              <a:rPr lang="en-US" b="1" dirty="0">
                <a:solidFill>
                  <a:srgbClr val="1D1D1D"/>
                </a:solidFill>
                <a:latin typeface="Aparajita" panose="02020603050405020304" pitchFamily="18" charset="0"/>
                <a:cs typeface="Aparajita" panose="02020603050405020304" pitchFamily="18" charset="0"/>
              </a:rPr>
              <a:t>Deep Learning Based Approaches</a:t>
            </a:r>
            <a:endParaRPr lang="en-US" b="1" i="0" dirty="0">
              <a:solidFill>
                <a:srgbClr val="1D1D1D"/>
              </a:solidFill>
              <a:effectLst/>
              <a:latin typeface="Aparajita" panose="02020603050405020304" pitchFamily="18" charset="0"/>
              <a:cs typeface="Aparajita" panose="02020603050405020304" pitchFamily="18" charset="0"/>
            </a:endParaRPr>
          </a:p>
          <a:p>
            <a:pPr lvl="1">
              <a:spcAft>
                <a:spcPts val="750"/>
              </a:spcAft>
            </a:pPr>
            <a:r>
              <a:rPr lang="en-US" b="0" i="0" dirty="0">
                <a:solidFill>
                  <a:srgbClr val="1D1D1D"/>
                </a:solidFill>
                <a:effectLst/>
                <a:latin typeface="Aparajita" panose="02020603050405020304" pitchFamily="18" charset="0"/>
                <a:cs typeface="Aparajita" panose="02020603050405020304" pitchFamily="18" charset="0"/>
              </a:rPr>
              <a:t>Early deep learning-based object detection models were categorized into two classes: </a:t>
            </a:r>
            <a:r>
              <a:rPr lang="en-US" b="1" i="0" dirty="0">
                <a:solidFill>
                  <a:srgbClr val="1D1D1D"/>
                </a:solidFill>
                <a:effectLst/>
                <a:latin typeface="Aparajita" panose="02020603050405020304" pitchFamily="18" charset="0"/>
                <a:cs typeface="Aparajita" panose="02020603050405020304" pitchFamily="18" charset="0"/>
              </a:rPr>
              <a:t>one-stage and two-stage detectors</a:t>
            </a:r>
            <a:r>
              <a:rPr lang="en-US" b="0" i="0" dirty="0">
                <a:solidFill>
                  <a:srgbClr val="1D1D1D"/>
                </a:solidFill>
                <a:effectLst/>
                <a:latin typeface="Aparajita" panose="02020603050405020304" pitchFamily="18" charset="0"/>
                <a:cs typeface="Aparajita" panose="02020603050405020304" pitchFamily="18" charset="0"/>
              </a:rPr>
              <a:t>. </a:t>
            </a:r>
          </a:p>
          <a:p>
            <a:pPr lvl="1">
              <a:spcAft>
                <a:spcPts val="750"/>
              </a:spcAft>
            </a:pPr>
            <a:r>
              <a:rPr lang="en-US" b="1" i="1" dirty="0">
                <a:solidFill>
                  <a:srgbClr val="1D1D1D"/>
                </a:solidFill>
                <a:effectLst/>
                <a:latin typeface="Aparajita" panose="02020603050405020304" pitchFamily="18" charset="0"/>
                <a:cs typeface="Aparajita" panose="02020603050405020304" pitchFamily="18" charset="0"/>
              </a:rPr>
              <a:t>One-stage object detectors </a:t>
            </a:r>
            <a:r>
              <a:rPr lang="en-US" b="0" i="0" dirty="0">
                <a:solidFill>
                  <a:srgbClr val="1D1D1D"/>
                </a:solidFill>
                <a:effectLst/>
                <a:latin typeface="Aparajita" panose="02020603050405020304" pitchFamily="18" charset="0"/>
                <a:cs typeface="Aparajita" panose="02020603050405020304" pitchFamily="18" charset="0"/>
              </a:rPr>
              <a:t>direct prediction, eliminating completely the region proposal step. </a:t>
            </a:r>
          </a:p>
          <a:p>
            <a:pPr lvl="1">
              <a:spcAft>
                <a:spcPts val="750"/>
              </a:spcAft>
            </a:pPr>
            <a:r>
              <a:rPr lang="en-US" b="1" dirty="0">
                <a:solidFill>
                  <a:srgbClr val="1D1D1D"/>
                </a:solidFill>
                <a:latin typeface="Aparajita" panose="02020603050405020304" pitchFamily="18" charset="0"/>
                <a:cs typeface="Aparajita" panose="02020603050405020304" pitchFamily="18" charset="0"/>
              </a:rPr>
              <a:t>T</a:t>
            </a:r>
            <a:r>
              <a:rPr lang="en-US" b="1" i="0" dirty="0">
                <a:solidFill>
                  <a:srgbClr val="1D1D1D"/>
                </a:solidFill>
                <a:effectLst/>
                <a:latin typeface="Aparajita" panose="02020603050405020304" pitchFamily="18" charset="0"/>
                <a:cs typeface="Aparajita" panose="02020603050405020304" pitchFamily="18" charset="0"/>
              </a:rPr>
              <a:t>wo-stage object detectors</a:t>
            </a:r>
            <a:r>
              <a:rPr lang="en-US" b="0" i="0" dirty="0">
                <a:solidFill>
                  <a:srgbClr val="1D1D1D"/>
                </a:solidFill>
                <a:effectLst/>
                <a:latin typeface="Aparajita" panose="02020603050405020304" pitchFamily="18" charset="0"/>
                <a:cs typeface="Aparajita" panose="02020603050405020304" pitchFamily="18" charset="0"/>
              </a:rPr>
              <a:t> are composed of region proposals followed by classification and refinement of the proposal.</a:t>
            </a:r>
          </a:p>
        </p:txBody>
      </p:sp>
      <p:pic>
        <p:nvPicPr>
          <p:cNvPr id="3" name="Picture 2">
            <a:extLst>
              <a:ext uri="{FF2B5EF4-FFF2-40B4-BE49-F238E27FC236}">
                <a16:creationId xmlns:a16="http://schemas.microsoft.com/office/drawing/2014/main" id="{3926B32D-46B0-FACC-26BE-4294E81E3039}"/>
              </a:ext>
            </a:extLst>
          </p:cNvPr>
          <p:cNvPicPr>
            <a:picLocks noChangeAspect="1"/>
          </p:cNvPicPr>
          <p:nvPr/>
        </p:nvPicPr>
        <p:blipFill>
          <a:blip r:embed="rId4"/>
          <a:stretch>
            <a:fillRect/>
          </a:stretch>
        </p:blipFill>
        <p:spPr>
          <a:xfrm>
            <a:off x="5105219" y="3192220"/>
            <a:ext cx="5695051" cy="3665780"/>
          </a:xfrm>
          <a:prstGeom prst="rect">
            <a:avLst/>
          </a:prstGeom>
        </p:spPr>
      </p:pic>
    </p:spTree>
    <p:extLst>
      <p:ext uri="{BB962C8B-B14F-4D97-AF65-F5344CB8AC3E}">
        <p14:creationId xmlns:p14="http://schemas.microsoft.com/office/powerpoint/2010/main" val="431828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s 4"/>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UNIT-3 Padding</a:t>
            </a:r>
          </a:p>
        </p:txBody>
      </p:sp>
      <p:pic>
        <p:nvPicPr>
          <p:cNvPr id="2" name="Picture 2" descr="Ho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7"/>
          <p:cNvPicPr>
            <a:picLocks noGrp="1" noChangeAspect="1"/>
          </p:cNvPicPr>
          <p:nvPr>
            <p:ph idx="1"/>
          </p:nvPr>
        </p:nvPicPr>
        <p:blipFill>
          <a:blip r:embed="rId3"/>
          <a:stretch>
            <a:fillRect/>
          </a:stretch>
        </p:blipFill>
        <p:spPr>
          <a:xfrm>
            <a:off x="2231365" y="1043411"/>
            <a:ext cx="8126083" cy="5414004"/>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AF21E-678E-2636-0E81-3FB0AC694D69}"/>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6C456370-980E-6B2A-B868-56DB8D532A8B}"/>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700"/>
              </a:lnSpc>
              <a:spcBef>
                <a:spcPts val="1500"/>
              </a:spcBef>
              <a:spcAft>
                <a:spcPts val="750"/>
              </a:spcAft>
            </a:pPr>
            <a:r>
              <a:rPr lang="en-US" sz="2800" b="1" i="0" dirty="0">
                <a:solidFill>
                  <a:schemeClr val="bg1"/>
                </a:solidFill>
                <a:effectLst/>
                <a:latin typeface="Euclidcirculara webxl"/>
              </a:rPr>
              <a:t>Early traditional approaches in object detection</a:t>
            </a:r>
          </a:p>
        </p:txBody>
      </p:sp>
      <p:pic>
        <p:nvPicPr>
          <p:cNvPr id="2" name="Picture 2" descr="Home">
            <a:extLst>
              <a:ext uri="{FF2B5EF4-FFF2-40B4-BE49-F238E27FC236}">
                <a16:creationId xmlns:a16="http://schemas.microsoft.com/office/drawing/2014/main" id="{53A3A031-3BCF-C356-F44C-31836163812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799A3910-30D6-A034-7738-391D44F44AA4}"/>
              </a:ext>
            </a:extLst>
          </p:cNvPr>
          <p:cNvSpPr>
            <a:spLocks noGrp="1"/>
          </p:cNvSpPr>
          <p:nvPr>
            <p:ph idx="1"/>
          </p:nvPr>
        </p:nvSpPr>
        <p:spPr>
          <a:xfrm>
            <a:off x="1063925" y="920151"/>
            <a:ext cx="10652183" cy="2311878"/>
          </a:xfrm>
        </p:spPr>
        <p:txBody>
          <a:bodyPr>
            <a:normAutofit fontScale="92500" lnSpcReduction="10000"/>
          </a:bodyPr>
          <a:lstStyle/>
          <a:p>
            <a:pPr algn="just">
              <a:lnSpc>
                <a:spcPct val="100000"/>
              </a:lnSpc>
              <a:spcBef>
                <a:spcPts val="0"/>
              </a:spcBef>
              <a:spcAft>
                <a:spcPts val="1500"/>
              </a:spcAft>
              <a:buNone/>
            </a:pPr>
            <a:r>
              <a:rPr lang="en-US" sz="2400" b="1" i="0" dirty="0">
                <a:solidFill>
                  <a:srgbClr val="1D1D1D"/>
                </a:solidFill>
                <a:effectLst/>
                <a:latin typeface="Aparajita" panose="02020603050405020304" pitchFamily="18" charset="0"/>
                <a:cs typeface="Aparajita" panose="02020603050405020304" pitchFamily="18" charset="0"/>
              </a:rPr>
              <a:t>Two Stage Object Detectors: The RCNN Family</a:t>
            </a:r>
          </a:p>
          <a:p>
            <a:pPr algn="just">
              <a:lnSpc>
                <a:spcPct val="100000"/>
              </a:lnSpc>
              <a:spcBef>
                <a:spcPts val="0"/>
              </a:spcBef>
              <a:spcAft>
                <a:spcPts val="750"/>
              </a:spcAft>
            </a:pPr>
            <a:r>
              <a:rPr lang="en-US" sz="2400" b="0" i="0" dirty="0">
                <a:solidFill>
                  <a:srgbClr val="1D1D1D"/>
                </a:solidFill>
                <a:effectLst/>
                <a:latin typeface="Aparajita" panose="02020603050405020304" pitchFamily="18" charset="0"/>
                <a:cs typeface="Aparajita" panose="02020603050405020304" pitchFamily="18" charset="0"/>
              </a:rPr>
              <a:t>The </a:t>
            </a:r>
            <a:r>
              <a:rPr lang="en-US" sz="2400" b="0" i="0" u="none" strike="noStrike" dirty="0">
                <a:solidFill>
                  <a:srgbClr val="FF5B72"/>
                </a:solidFill>
                <a:effectLst/>
                <a:latin typeface="Aparajita" panose="02020603050405020304" pitchFamily="18" charset="0"/>
                <a:cs typeface="Aparajita" panose="02020603050405020304" pitchFamily="18" charset="0"/>
                <a:hlinkClick r:id="rId4"/>
              </a:rPr>
              <a:t>region-based convolutional neural network (RCNN)</a:t>
            </a:r>
            <a:r>
              <a:rPr lang="en-US" sz="2400" b="0" i="0" dirty="0">
                <a:solidFill>
                  <a:srgbClr val="1D1D1D"/>
                </a:solidFill>
                <a:effectLst/>
                <a:latin typeface="Aparajita" panose="02020603050405020304" pitchFamily="18" charset="0"/>
                <a:cs typeface="Aparajita" panose="02020603050405020304" pitchFamily="18" charset="0"/>
              </a:rPr>
              <a:t> was proposed by Ross </a:t>
            </a:r>
            <a:r>
              <a:rPr lang="en-US" sz="2400" b="0" i="0" dirty="0" err="1">
                <a:solidFill>
                  <a:srgbClr val="1D1D1D"/>
                </a:solidFill>
                <a:effectLst/>
                <a:latin typeface="Aparajita" panose="02020603050405020304" pitchFamily="18" charset="0"/>
                <a:cs typeface="Aparajita" panose="02020603050405020304" pitchFamily="18" charset="0"/>
              </a:rPr>
              <a:t>Girshick</a:t>
            </a:r>
            <a:r>
              <a:rPr lang="en-US" sz="2400" b="0" i="0" dirty="0">
                <a:solidFill>
                  <a:srgbClr val="1D1D1D"/>
                </a:solidFill>
                <a:effectLst/>
                <a:latin typeface="Aparajita" panose="02020603050405020304" pitchFamily="18" charset="0"/>
                <a:cs typeface="Aparajita" panose="02020603050405020304" pitchFamily="18" charset="0"/>
              </a:rPr>
              <a:t> et al. in 2014 and </a:t>
            </a:r>
          </a:p>
          <a:p>
            <a:pPr algn="just">
              <a:lnSpc>
                <a:spcPct val="100000"/>
              </a:lnSpc>
              <a:spcBef>
                <a:spcPts val="0"/>
              </a:spcBef>
              <a:spcAft>
                <a:spcPts val="750"/>
              </a:spcAft>
            </a:pPr>
            <a:r>
              <a:rPr lang="en-US" sz="2400" dirty="0">
                <a:solidFill>
                  <a:srgbClr val="1D1D1D"/>
                </a:solidFill>
                <a:latin typeface="Aparajita" panose="02020603050405020304" pitchFamily="18" charset="0"/>
                <a:cs typeface="Aparajita" panose="02020603050405020304" pitchFamily="18" charset="0"/>
              </a:rPr>
              <a:t>It </a:t>
            </a:r>
            <a:r>
              <a:rPr lang="en-US" sz="2400" b="0" i="0" dirty="0">
                <a:solidFill>
                  <a:srgbClr val="1D1D1D"/>
                </a:solidFill>
                <a:effectLst/>
                <a:latin typeface="Aparajita" panose="02020603050405020304" pitchFamily="18" charset="0"/>
                <a:cs typeface="Aparajita" panose="02020603050405020304" pitchFamily="18" charset="0"/>
              </a:rPr>
              <a:t>was one of the first successful deep learning approaches to detect objects. </a:t>
            </a:r>
          </a:p>
          <a:p>
            <a:pPr algn="just">
              <a:lnSpc>
                <a:spcPct val="100000"/>
              </a:lnSpc>
              <a:spcBef>
                <a:spcPts val="0"/>
              </a:spcBef>
              <a:spcAft>
                <a:spcPts val="750"/>
              </a:spcAft>
            </a:pPr>
            <a:r>
              <a:rPr lang="en-US" sz="2400" b="0" i="0" dirty="0">
                <a:solidFill>
                  <a:srgbClr val="1D1D1D"/>
                </a:solidFill>
                <a:effectLst/>
                <a:latin typeface="Aparajita" panose="02020603050405020304" pitchFamily="18" charset="0"/>
                <a:cs typeface="Aparajita" panose="02020603050405020304" pitchFamily="18" charset="0"/>
              </a:rPr>
              <a:t>RCNN operates by generating a set of region proposals using an external algorithm, applying a pre-trained convolutional neural network (CNN) to each proposal to extract features, and finally classifying each proposal using a support vector machine (SVM).</a:t>
            </a:r>
          </a:p>
        </p:txBody>
      </p:sp>
      <p:pic>
        <p:nvPicPr>
          <p:cNvPr id="6" name="Picture 5">
            <a:extLst>
              <a:ext uri="{FF2B5EF4-FFF2-40B4-BE49-F238E27FC236}">
                <a16:creationId xmlns:a16="http://schemas.microsoft.com/office/drawing/2014/main" id="{AD5EA2FD-AB93-3072-16F5-9657A1D5BA5B}"/>
              </a:ext>
            </a:extLst>
          </p:cNvPr>
          <p:cNvPicPr>
            <a:picLocks noChangeAspect="1"/>
          </p:cNvPicPr>
          <p:nvPr/>
        </p:nvPicPr>
        <p:blipFill>
          <a:blip r:embed="rId5"/>
          <a:stretch>
            <a:fillRect/>
          </a:stretch>
        </p:blipFill>
        <p:spPr>
          <a:xfrm>
            <a:off x="4026045" y="3232030"/>
            <a:ext cx="6981679" cy="3507267"/>
          </a:xfrm>
          <a:prstGeom prst="rect">
            <a:avLst/>
          </a:prstGeom>
        </p:spPr>
      </p:pic>
    </p:spTree>
    <p:extLst>
      <p:ext uri="{BB962C8B-B14F-4D97-AF65-F5344CB8AC3E}">
        <p14:creationId xmlns:p14="http://schemas.microsoft.com/office/powerpoint/2010/main" val="3590107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13A64A-7ABB-8A60-61BD-C02CF80AC730}"/>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B424903B-348B-82B5-AFE0-2A37AA9B887C}"/>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700"/>
              </a:lnSpc>
              <a:spcBef>
                <a:spcPts val="1500"/>
              </a:spcBef>
              <a:spcAft>
                <a:spcPts val="750"/>
              </a:spcAft>
            </a:pPr>
            <a:r>
              <a:rPr lang="en-US" sz="2800" b="1" i="0" dirty="0">
                <a:solidFill>
                  <a:schemeClr val="bg1"/>
                </a:solidFill>
                <a:effectLst/>
                <a:latin typeface="Euclidcirculara webxl"/>
              </a:rPr>
              <a:t>Early traditional approaches in object detection</a:t>
            </a:r>
          </a:p>
        </p:txBody>
      </p:sp>
      <p:pic>
        <p:nvPicPr>
          <p:cNvPr id="2" name="Picture 2" descr="Home">
            <a:extLst>
              <a:ext uri="{FF2B5EF4-FFF2-40B4-BE49-F238E27FC236}">
                <a16:creationId xmlns:a16="http://schemas.microsoft.com/office/drawing/2014/main" id="{3DE1FC36-2261-8EE7-9B43-379E7A573CD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7E03F15F-D92E-99F2-4151-D431787C4884}"/>
              </a:ext>
            </a:extLst>
          </p:cNvPr>
          <p:cNvSpPr>
            <a:spLocks noGrp="1"/>
          </p:cNvSpPr>
          <p:nvPr>
            <p:ph idx="1"/>
          </p:nvPr>
        </p:nvSpPr>
        <p:spPr>
          <a:xfrm>
            <a:off x="327804" y="920151"/>
            <a:ext cx="5394385" cy="5037826"/>
          </a:xfrm>
        </p:spPr>
        <p:txBody>
          <a:bodyPr>
            <a:normAutofit lnSpcReduction="10000"/>
          </a:bodyPr>
          <a:lstStyle/>
          <a:p>
            <a:pPr algn="l">
              <a:lnSpc>
                <a:spcPts val="2925"/>
              </a:lnSpc>
              <a:spcAft>
                <a:spcPts val="1500"/>
              </a:spcAft>
              <a:buNone/>
            </a:pPr>
            <a:r>
              <a:rPr lang="en-US" sz="2400" b="1" i="0" dirty="0">
                <a:solidFill>
                  <a:srgbClr val="1D1D1D"/>
                </a:solidFill>
                <a:effectLst/>
                <a:latin typeface="Aparajita" panose="02020603050405020304" pitchFamily="18" charset="0"/>
                <a:cs typeface="Aparajita" panose="02020603050405020304" pitchFamily="18" charset="0"/>
              </a:rPr>
              <a:t>Two Stage Object Detectors: Fast-RCNN</a:t>
            </a:r>
          </a:p>
          <a:p>
            <a:pPr algn="l">
              <a:spcAft>
                <a:spcPts val="750"/>
              </a:spcAft>
            </a:pPr>
            <a:r>
              <a:rPr lang="en-US" sz="2400" b="0" i="0" dirty="0">
                <a:solidFill>
                  <a:srgbClr val="1D1D1D"/>
                </a:solidFill>
                <a:effectLst/>
                <a:latin typeface="Aparajita" panose="02020603050405020304" pitchFamily="18" charset="0"/>
                <a:cs typeface="Aparajita" panose="02020603050405020304" pitchFamily="18" charset="0"/>
              </a:rPr>
              <a:t>The </a:t>
            </a:r>
            <a:r>
              <a:rPr lang="en-US" sz="2400" b="0" i="0" u="none" strike="noStrike" dirty="0">
                <a:solidFill>
                  <a:srgbClr val="FF5B72"/>
                </a:solidFill>
                <a:effectLst/>
                <a:latin typeface="Aparajita" panose="02020603050405020304" pitchFamily="18" charset="0"/>
                <a:cs typeface="Aparajita" panose="02020603050405020304" pitchFamily="18" charset="0"/>
                <a:hlinkClick r:id="rId4"/>
              </a:rPr>
              <a:t>fast region-based convolutional neural network (Fast R-CNN)</a:t>
            </a:r>
            <a:r>
              <a:rPr lang="en-US" sz="2400" b="0" i="0" dirty="0">
                <a:solidFill>
                  <a:srgbClr val="1D1D1D"/>
                </a:solidFill>
                <a:effectLst/>
                <a:latin typeface="Aparajita" panose="02020603050405020304" pitchFamily="18" charset="0"/>
                <a:cs typeface="Aparajita" panose="02020603050405020304" pitchFamily="18" charset="0"/>
              </a:rPr>
              <a:t> was proposed by Ross </a:t>
            </a:r>
            <a:r>
              <a:rPr lang="en-US" sz="2400" b="0" i="0" dirty="0" err="1">
                <a:solidFill>
                  <a:srgbClr val="1D1D1D"/>
                </a:solidFill>
                <a:effectLst/>
                <a:latin typeface="Aparajita" panose="02020603050405020304" pitchFamily="18" charset="0"/>
                <a:cs typeface="Aparajita" panose="02020603050405020304" pitchFamily="18" charset="0"/>
              </a:rPr>
              <a:t>Girshick</a:t>
            </a:r>
            <a:r>
              <a:rPr lang="en-US" sz="2400" b="0" i="0" dirty="0">
                <a:solidFill>
                  <a:srgbClr val="1D1D1D"/>
                </a:solidFill>
                <a:effectLst/>
                <a:latin typeface="Aparajita" panose="02020603050405020304" pitchFamily="18" charset="0"/>
                <a:cs typeface="Aparajita" panose="02020603050405020304" pitchFamily="18" charset="0"/>
              </a:rPr>
              <a:t> in 2015 and </a:t>
            </a:r>
          </a:p>
          <a:p>
            <a:pPr algn="l">
              <a:spcAft>
                <a:spcPts val="750"/>
              </a:spcAft>
            </a:pPr>
            <a:r>
              <a:rPr lang="en-US" sz="2400" b="0" i="0" dirty="0">
                <a:solidFill>
                  <a:srgbClr val="1D1D1D"/>
                </a:solidFill>
                <a:effectLst/>
                <a:latin typeface="Aparajita" panose="02020603050405020304" pitchFamily="18" charset="0"/>
                <a:cs typeface="Aparajita" panose="02020603050405020304" pitchFamily="18" charset="0"/>
              </a:rPr>
              <a:t>It was designed to improve the speed and accuracy of object detection. </a:t>
            </a:r>
          </a:p>
          <a:p>
            <a:pPr algn="l">
              <a:spcAft>
                <a:spcPts val="750"/>
              </a:spcAft>
            </a:pPr>
            <a:r>
              <a:rPr lang="en-US" sz="2400" b="0" i="0" dirty="0">
                <a:solidFill>
                  <a:srgbClr val="1D1D1D"/>
                </a:solidFill>
                <a:effectLst/>
                <a:latin typeface="Aparajita" panose="02020603050405020304" pitchFamily="18" charset="0"/>
                <a:cs typeface="Aparajita" panose="02020603050405020304" pitchFamily="18" charset="0"/>
              </a:rPr>
              <a:t>Fast R-CNN operates by using a single shared CNN to extract features from the entire image. </a:t>
            </a:r>
          </a:p>
          <a:p>
            <a:pPr algn="l">
              <a:spcAft>
                <a:spcPts val="750"/>
              </a:spcAft>
            </a:pPr>
            <a:r>
              <a:rPr lang="en-US" sz="2400" b="0" i="0" dirty="0">
                <a:solidFill>
                  <a:srgbClr val="1D1D1D"/>
                </a:solidFill>
                <a:effectLst/>
                <a:latin typeface="Aparajita" panose="02020603050405020304" pitchFamily="18" charset="0"/>
                <a:cs typeface="Aparajita" panose="02020603050405020304" pitchFamily="18" charset="0"/>
              </a:rPr>
              <a:t>Then, it uses the region of interest (</a:t>
            </a:r>
            <a:r>
              <a:rPr lang="en-US" sz="2400" b="0" i="0" dirty="0" err="1">
                <a:solidFill>
                  <a:srgbClr val="1D1D1D"/>
                </a:solidFill>
                <a:effectLst/>
                <a:latin typeface="Aparajita" panose="02020603050405020304" pitchFamily="18" charset="0"/>
                <a:cs typeface="Aparajita" panose="02020603050405020304" pitchFamily="18" charset="0"/>
              </a:rPr>
              <a:t>RoI</a:t>
            </a:r>
            <a:r>
              <a:rPr lang="en-US" sz="2400" b="0" i="0" dirty="0">
                <a:solidFill>
                  <a:srgbClr val="1D1D1D"/>
                </a:solidFill>
                <a:effectLst/>
                <a:latin typeface="Aparajita" panose="02020603050405020304" pitchFamily="18" charset="0"/>
                <a:cs typeface="Aparajita" panose="02020603050405020304" pitchFamily="18" charset="0"/>
              </a:rPr>
              <a:t>) pooling to extract fixed-length feature vectors for each region proposal. These feature vectors are then fed into a fully connected layer set that performs object classification and bounding box regression.</a:t>
            </a:r>
          </a:p>
        </p:txBody>
      </p:sp>
      <p:pic>
        <p:nvPicPr>
          <p:cNvPr id="3" name="Picture 2">
            <a:extLst>
              <a:ext uri="{FF2B5EF4-FFF2-40B4-BE49-F238E27FC236}">
                <a16:creationId xmlns:a16="http://schemas.microsoft.com/office/drawing/2014/main" id="{3DEB58E1-E3CE-5E45-B705-4058AA1280AD}"/>
              </a:ext>
            </a:extLst>
          </p:cNvPr>
          <p:cNvPicPr>
            <a:picLocks noChangeAspect="1"/>
          </p:cNvPicPr>
          <p:nvPr/>
        </p:nvPicPr>
        <p:blipFill>
          <a:blip r:embed="rId5"/>
          <a:stretch>
            <a:fillRect/>
          </a:stretch>
        </p:blipFill>
        <p:spPr>
          <a:xfrm>
            <a:off x="5675272" y="1007234"/>
            <a:ext cx="6458308" cy="4746944"/>
          </a:xfrm>
          <a:prstGeom prst="rect">
            <a:avLst/>
          </a:prstGeom>
        </p:spPr>
      </p:pic>
    </p:spTree>
    <p:extLst>
      <p:ext uri="{BB962C8B-B14F-4D97-AF65-F5344CB8AC3E}">
        <p14:creationId xmlns:p14="http://schemas.microsoft.com/office/powerpoint/2010/main" val="26224894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56A595-0D49-0C13-4526-A291BF330526}"/>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61EF091F-9F91-4471-7F68-8A564B2CD224}"/>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700"/>
              </a:lnSpc>
              <a:spcBef>
                <a:spcPts val="1500"/>
              </a:spcBef>
              <a:spcAft>
                <a:spcPts val="750"/>
              </a:spcAft>
            </a:pPr>
            <a:r>
              <a:rPr lang="en-US" sz="2800" b="1" i="0" dirty="0">
                <a:solidFill>
                  <a:schemeClr val="bg1"/>
                </a:solidFill>
                <a:effectLst/>
                <a:latin typeface="Euclidcirculara webxl"/>
              </a:rPr>
              <a:t>Early traditional approaches in object detection</a:t>
            </a:r>
          </a:p>
        </p:txBody>
      </p:sp>
      <p:pic>
        <p:nvPicPr>
          <p:cNvPr id="2" name="Picture 2" descr="Home">
            <a:extLst>
              <a:ext uri="{FF2B5EF4-FFF2-40B4-BE49-F238E27FC236}">
                <a16:creationId xmlns:a16="http://schemas.microsoft.com/office/drawing/2014/main" id="{5BE8225B-9877-67E1-15D6-4A3BD5A70C4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52C5A844-46FC-75D8-3972-C5A0741FB71C}"/>
              </a:ext>
            </a:extLst>
          </p:cNvPr>
          <p:cNvSpPr>
            <a:spLocks noGrp="1"/>
          </p:cNvSpPr>
          <p:nvPr>
            <p:ph idx="1"/>
          </p:nvPr>
        </p:nvSpPr>
        <p:spPr>
          <a:xfrm>
            <a:off x="327804" y="920151"/>
            <a:ext cx="8580407" cy="5037826"/>
          </a:xfrm>
        </p:spPr>
        <p:txBody>
          <a:bodyPr>
            <a:noAutofit/>
          </a:bodyPr>
          <a:lstStyle/>
          <a:p>
            <a:pPr algn="l">
              <a:lnSpc>
                <a:spcPts val="2925"/>
              </a:lnSpc>
              <a:spcAft>
                <a:spcPts val="1500"/>
              </a:spcAft>
              <a:buNone/>
            </a:pPr>
            <a:r>
              <a:rPr lang="en-US" sz="2400" b="1" i="0" dirty="0">
                <a:solidFill>
                  <a:srgbClr val="1D1D1D"/>
                </a:solidFill>
                <a:effectLst/>
                <a:latin typeface="Aparajita" panose="02020603050405020304" pitchFamily="18" charset="0"/>
                <a:cs typeface="Aparajita" panose="02020603050405020304" pitchFamily="18" charset="0"/>
              </a:rPr>
              <a:t>Two Stage Object Detectors: Faster-RCNN</a:t>
            </a:r>
          </a:p>
          <a:p>
            <a:pPr>
              <a:spcAft>
                <a:spcPts val="750"/>
              </a:spcAft>
            </a:pPr>
            <a:r>
              <a:rPr lang="en-US" sz="2400" b="0" i="0" dirty="0">
                <a:solidFill>
                  <a:srgbClr val="1D1D1D"/>
                </a:solidFill>
                <a:effectLst/>
                <a:latin typeface="Aparajita" panose="02020603050405020304" pitchFamily="18" charset="0"/>
                <a:cs typeface="Aparajita" panose="02020603050405020304" pitchFamily="18" charset="0"/>
              </a:rPr>
              <a:t>The </a:t>
            </a:r>
            <a:r>
              <a:rPr lang="en-US" sz="2400" b="0" i="0" u="none" strike="noStrike" dirty="0">
                <a:solidFill>
                  <a:srgbClr val="FF5B72"/>
                </a:solidFill>
                <a:effectLst/>
                <a:latin typeface="Aparajita" panose="02020603050405020304" pitchFamily="18" charset="0"/>
                <a:cs typeface="Aparajita" panose="02020603050405020304" pitchFamily="18" charset="0"/>
                <a:hlinkClick r:id="rId4"/>
              </a:rPr>
              <a:t>faster region-based convolutional neural network (Faster R-CNN)</a:t>
            </a:r>
            <a:r>
              <a:rPr lang="en-US" sz="2400" b="0" i="0" dirty="0">
                <a:solidFill>
                  <a:srgbClr val="1D1D1D"/>
                </a:solidFill>
                <a:effectLst/>
                <a:latin typeface="Aparajita" panose="02020603050405020304" pitchFamily="18" charset="0"/>
                <a:cs typeface="Aparajita" panose="02020603050405020304" pitchFamily="18" charset="0"/>
              </a:rPr>
              <a:t> was proposed by Shaoqing Ren et al. in 2015, representing a major breakthrough in deep learning object detection. </a:t>
            </a:r>
          </a:p>
          <a:p>
            <a:pPr>
              <a:spcAft>
                <a:spcPts val="750"/>
              </a:spcAft>
            </a:pPr>
            <a:r>
              <a:rPr lang="en-US" sz="2400" b="0" i="0" dirty="0">
                <a:solidFill>
                  <a:srgbClr val="1D1D1D"/>
                </a:solidFill>
                <a:effectLst/>
                <a:latin typeface="Aparajita" panose="02020603050405020304" pitchFamily="18" charset="0"/>
                <a:cs typeface="Aparajita" panose="02020603050405020304" pitchFamily="18" charset="0"/>
              </a:rPr>
              <a:t>Faster R-CNN operates by using a region proposal network (RPN) first to generate region proposals directly from the convolutional neural network features rather than using an external algorithm. </a:t>
            </a:r>
          </a:p>
          <a:p>
            <a:pPr>
              <a:spcAft>
                <a:spcPts val="750"/>
              </a:spcAft>
            </a:pPr>
            <a:r>
              <a:rPr lang="en-US" sz="2400" b="0" i="0" dirty="0">
                <a:solidFill>
                  <a:srgbClr val="1D1D1D"/>
                </a:solidFill>
                <a:effectLst/>
                <a:latin typeface="Aparajita" panose="02020603050405020304" pitchFamily="18" charset="0"/>
                <a:cs typeface="Aparajita" panose="02020603050405020304" pitchFamily="18" charset="0"/>
              </a:rPr>
              <a:t>The RPN shares convolutional layers with the object detection network, which allows it to be trained end-to-end with the rest of the network. </a:t>
            </a:r>
          </a:p>
          <a:p>
            <a:pPr>
              <a:spcAft>
                <a:spcPts val="750"/>
              </a:spcAft>
            </a:pPr>
            <a:r>
              <a:rPr lang="en-US" sz="2400" b="0" i="0" dirty="0">
                <a:solidFill>
                  <a:srgbClr val="1D1D1D"/>
                </a:solidFill>
                <a:effectLst/>
                <a:latin typeface="Aparajita" panose="02020603050405020304" pitchFamily="18" charset="0"/>
                <a:cs typeface="Aparajita" panose="02020603050405020304" pitchFamily="18" charset="0"/>
              </a:rPr>
              <a:t>Faster R-CNN also introduced a new loss function that jointly optimizes object classification and bounding box regression, which helps to improve accuracy.</a:t>
            </a:r>
          </a:p>
        </p:txBody>
      </p:sp>
      <p:pic>
        <p:nvPicPr>
          <p:cNvPr id="6" name="Picture 5">
            <a:extLst>
              <a:ext uri="{FF2B5EF4-FFF2-40B4-BE49-F238E27FC236}">
                <a16:creationId xmlns:a16="http://schemas.microsoft.com/office/drawing/2014/main" id="{F1490105-C736-5EF7-5F4E-1BF0C6BCFA80}"/>
              </a:ext>
            </a:extLst>
          </p:cNvPr>
          <p:cNvPicPr>
            <a:picLocks noChangeAspect="1"/>
          </p:cNvPicPr>
          <p:nvPr/>
        </p:nvPicPr>
        <p:blipFill>
          <a:blip r:embed="rId5"/>
          <a:stretch>
            <a:fillRect/>
          </a:stretch>
        </p:blipFill>
        <p:spPr>
          <a:xfrm>
            <a:off x="8867146" y="1839942"/>
            <a:ext cx="3095625" cy="3086100"/>
          </a:xfrm>
          <a:prstGeom prst="rect">
            <a:avLst/>
          </a:prstGeom>
        </p:spPr>
      </p:pic>
    </p:spTree>
    <p:extLst>
      <p:ext uri="{BB962C8B-B14F-4D97-AF65-F5344CB8AC3E}">
        <p14:creationId xmlns:p14="http://schemas.microsoft.com/office/powerpoint/2010/main" val="25505613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91765B-C562-4522-2143-222D1B9651B4}"/>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C86C6501-1E43-4C48-AA89-C08B7A6B6199}"/>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700"/>
              </a:lnSpc>
              <a:spcBef>
                <a:spcPts val="1500"/>
              </a:spcBef>
              <a:spcAft>
                <a:spcPts val="750"/>
              </a:spcAft>
            </a:pPr>
            <a:r>
              <a:rPr lang="en-US" sz="2800" b="1" i="0" dirty="0">
                <a:solidFill>
                  <a:schemeClr val="bg1"/>
                </a:solidFill>
                <a:effectLst/>
                <a:latin typeface="Euclidcirculara webxl"/>
              </a:rPr>
              <a:t>Early traditional approaches in object detection</a:t>
            </a:r>
          </a:p>
        </p:txBody>
      </p:sp>
      <p:pic>
        <p:nvPicPr>
          <p:cNvPr id="2" name="Picture 2" descr="Home">
            <a:extLst>
              <a:ext uri="{FF2B5EF4-FFF2-40B4-BE49-F238E27FC236}">
                <a16:creationId xmlns:a16="http://schemas.microsoft.com/office/drawing/2014/main" id="{1AE229B9-4C3D-86EF-16B6-3A502291196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FE231E52-157C-1E8C-978C-5619EBFBCBB5}"/>
              </a:ext>
            </a:extLst>
          </p:cNvPr>
          <p:cNvSpPr>
            <a:spLocks noGrp="1"/>
          </p:cNvSpPr>
          <p:nvPr>
            <p:ph idx="1"/>
          </p:nvPr>
        </p:nvSpPr>
        <p:spPr>
          <a:xfrm>
            <a:off x="327804" y="920151"/>
            <a:ext cx="11559396" cy="5037826"/>
          </a:xfrm>
        </p:spPr>
        <p:txBody>
          <a:bodyPr>
            <a:noAutofit/>
          </a:bodyPr>
          <a:lstStyle/>
          <a:p>
            <a:pPr algn="l">
              <a:lnSpc>
                <a:spcPts val="2925"/>
              </a:lnSpc>
              <a:spcAft>
                <a:spcPts val="1500"/>
              </a:spcAft>
              <a:buNone/>
            </a:pPr>
            <a:r>
              <a:rPr lang="en-US" sz="2400" b="1" i="0" dirty="0">
                <a:solidFill>
                  <a:srgbClr val="1D1D1D"/>
                </a:solidFill>
                <a:effectLst/>
                <a:latin typeface="Aparajita" panose="02020603050405020304" pitchFamily="18" charset="0"/>
                <a:cs typeface="Aparajita" panose="02020603050405020304" pitchFamily="18" charset="0"/>
              </a:rPr>
              <a:t>One-stage object detectors</a:t>
            </a:r>
          </a:p>
          <a:p>
            <a:pPr algn="l">
              <a:spcAft>
                <a:spcPts val="750"/>
              </a:spcAft>
            </a:pPr>
            <a:r>
              <a:rPr lang="en-US" sz="2400" b="0" i="0" dirty="0">
                <a:solidFill>
                  <a:srgbClr val="1D1D1D"/>
                </a:solidFill>
                <a:effectLst/>
                <a:latin typeface="Aparajita" panose="02020603050405020304" pitchFamily="18" charset="0"/>
                <a:cs typeface="Aparajita" panose="02020603050405020304" pitchFamily="18" charset="0"/>
              </a:rPr>
              <a:t>One-stage object detection methods aim to simplify the object detection pipeline by predicting object class labels, and bounding box coordinates in a single pass, thereby often achieving faster processing speeds than two-stage methods. </a:t>
            </a:r>
          </a:p>
          <a:p>
            <a:pPr algn="l">
              <a:spcAft>
                <a:spcPts val="750"/>
              </a:spcAft>
            </a:pPr>
            <a:r>
              <a:rPr lang="en-US" sz="2400" b="0" i="0" dirty="0">
                <a:solidFill>
                  <a:srgbClr val="1D1D1D"/>
                </a:solidFill>
                <a:effectLst/>
                <a:latin typeface="Aparajita" panose="02020603050405020304" pitchFamily="18" charset="0"/>
                <a:cs typeface="Aparajita" panose="02020603050405020304" pitchFamily="18" charset="0"/>
              </a:rPr>
              <a:t>Given their efficiency, they are popular choices for real-time object detection. </a:t>
            </a:r>
          </a:p>
          <a:p>
            <a:pPr algn="l">
              <a:spcAft>
                <a:spcPts val="750"/>
              </a:spcAft>
            </a:pPr>
            <a:r>
              <a:rPr lang="en-US" sz="2400" b="0" i="0" dirty="0">
                <a:solidFill>
                  <a:srgbClr val="1D1D1D"/>
                </a:solidFill>
                <a:effectLst/>
                <a:latin typeface="Aparajita" panose="02020603050405020304" pitchFamily="18" charset="0"/>
                <a:cs typeface="Aparajita" panose="02020603050405020304" pitchFamily="18" charset="0"/>
              </a:rPr>
              <a:t>Some of the prominent one-stage object detection models are YOLO, SSD, and </a:t>
            </a:r>
            <a:r>
              <a:rPr lang="en-US" sz="2400" b="0" i="0" dirty="0" err="1">
                <a:solidFill>
                  <a:srgbClr val="1D1D1D"/>
                </a:solidFill>
                <a:effectLst/>
                <a:latin typeface="Aparajita" panose="02020603050405020304" pitchFamily="18" charset="0"/>
                <a:cs typeface="Aparajita" panose="02020603050405020304" pitchFamily="18" charset="0"/>
              </a:rPr>
              <a:t>RetinaNet</a:t>
            </a:r>
            <a:r>
              <a:rPr lang="en-US" sz="2400" b="0" i="0" dirty="0">
                <a:solidFill>
                  <a:srgbClr val="1D1D1D"/>
                </a:solidFill>
                <a:effectLst/>
                <a:latin typeface="Aparajita" panose="02020603050405020304" pitchFamily="18" charset="0"/>
                <a:cs typeface="Aparajita" panose="02020603050405020304" pitchFamily="18" charset="0"/>
              </a:rPr>
              <a:t>, which we will introduce separately.</a:t>
            </a:r>
          </a:p>
        </p:txBody>
      </p:sp>
      <p:pic>
        <p:nvPicPr>
          <p:cNvPr id="3" name="Picture 2">
            <a:extLst>
              <a:ext uri="{FF2B5EF4-FFF2-40B4-BE49-F238E27FC236}">
                <a16:creationId xmlns:a16="http://schemas.microsoft.com/office/drawing/2014/main" id="{A5F4F277-B665-3729-BF93-98D015C717C9}"/>
              </a:ext>
            </a:extLst>
          </p:cNvPr>
          <p:cNvPicPr>
            <a:picLocks noChangeAspect="1"/>
          </p:cNvPicPr>
          <p:nvPr/>
        </p:nvPicPr>
        <p:blipFill>
          <a:blip r:embed="rId4"/>
          <a:srcRect b="50000"/>
          <a:stretch/>
        </p:blipFill>
        <p:spPr>
          <a:xfrm>
            <a:off x="2193449" y="4125970"/>
            <a:ext cx="8077735" cy="2596107"/>
          </a:xfrm>
          <a:prstGeom prst="rect">
            <a:avLst/>
          </a:prstGeom>
        </p:spPr>
      </p:pic>
    </p:spTree>
    <p:extLst>
      <p:ext uri="{BB962C8B-B14F-4D97-AF65-F5344CB8AC3E}">
        <p14:creationId xmlns:p14="http://schemas.microsoft.com/office/powerpoint/2010/main" val="2640095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360639-7C09-1CF9-6C74-A4E11B22CFC4}"/>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FED82018-A1B6-E066-7929-05409AB2DD38}"/>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700"/>
              </a:lnSpc>
              <a:spcBef>
                <a:spcPts val="1500"/>
              </a:spcBef>
              <a:spcAft>
                <a:spcPts val="750"/>
              </a:spcAft>
            </a:pPr>
            <a:r>
              <a:rPr lang="en-US" sz="2800" b="1" i="0" dirty="0">
                <a:solidFill>
                  <a:schemeClr val="bg1"/>
                </a:solidFill>
                <a:effectLst/>
                <a:latin typeface="Euclidcirculara webxl"/>
              </a:rPr>
              <a:t>YOLO (You Only Look Once)</a:t>
            </a:r>
          </a:p>
        </p:txBody>
      </p:sp>
      <p:pic>
        <p:nvPicPr>
          <p:cNvPr id="2" name="Picture 2" descr="Home">
            <a:extLst>
              <a:ext uri="{FF2B5EF4-FFF2-40B4-BE49-F238E27FC236}">
                <a16:creationId xmlns:a16="http://schemas.microsoft.com/office/drawing/2014/main" id="{DC8CB2D3-EB94-D82E-CD7E-767B484786B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F963F580-7FA3-C4AD-7834-E078430EA756}"/>
              </a:ext>
            </a:extLst>
          </p:cNvPr>
          <p:cNvPicPr>
            <a:picLocks noChangeAspect="1"/>
          </p:cNvPicPr>
          <p:nvPr/>
        </p:nvPicPr>
        <p:blipFill>
          <a:blip r:embed="rId4"/>
          <a:stretch>
            <a:fillRect/>
          </a:stretch>
        </p:blipFill>
        <p:spPr>
          <a:xfrm>
            <a:off x="1764991" y="820684"/>
            <a:ext cx="10263065" cy="6037316"/>
          </a:xfrm>
          <a:prstGeom prst="rect">
            <a:avLst/>
          </a:prstGeom>
        </p:spPr>
      </p:pic>
    </p:spTree>
    <p:extLst>
      <p:ext uri="{BB962C8B-B14F-4D97-AF65-F5344CB8AC3E}">
        <p14:creationId xmlns:p14="http://schemas.microsoft.com/office/powerpoint/2010/main" val="35080544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40F85-0C30-F951-FD46-62E77F23BDBD}"/>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36A7A03C-6F9A-FA9F-882D-E60CF4F874CC}"/>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700"/>
              </a:lnSpc>
              <a:spcBef>
                <a:spcPts val="1500"/>
              </a:spcBef>
              <a:spcAft>
                <a:spcPts val="750"/>
              </a:spcAft>
            </a:pPr>
            <a:r>
              <a:rPr lang="en-US" sz="2800" b="1" i="0" dirty="0">
                <a:solidFill>
                  <a:schemeClr val="bg1"/>
                </a:solidFill>
                <a:effectLst/>
                <a:latin typeface="Euclidcirculara webxl"/>
              </a:rPr>
              <a:t>YOLO: Matrix Representation</a:t>
            </a:r>
          </a:p>
        </p:txBody>
      </p:sp>
      <p:pic>
        <p:nvPicPr>
          <p:cNvPr id="2" name="Picture 2" descr="Home">
            <a:extLst>
              <a:ext uri="{FF2B5EF4-FFF2-40B4-BE49-F238E27FC236}">
                <a16:creationId xmlns:a16="http://schemas.microsoft.com/office/drawing/2014/main" id="{A1D56331-0DE9-9AAC-A438-B5EBDFA778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4FD77BD-29E7-9CEB-3625-3FD267B87E60}"/>
              </a:ext>
            </a:extLst>
          </p:cNvPr>
          <p:cNvPicPr>
            <a:picLocks noChangeAspect="1"/>
          </p:cNvPicPr>
          <p:nvPr/>
        </p:nvPicPr>
        <p:blipFill>
          <a:blip r:embed="rId4"/>
          <a:stretch>
            <a:fillRect/>
          </a:stretch>
        </p:blipFill>
        <p:spPr>
          <a:xfrm>
            <a:off x="1785619" y="780570"/>
            <a:ext cx="10347959" cy="6077430"/>
          </a:xfrm>
          <a:prstGeom prst="rect">
            <a:avLst/>
          </a:prstGeom>
        </p:spPr>
      </p:pic>
      <p:sp>
        <p:nvSpPr>
          <p:cNvPr id="6" name="TextBox 5">
            <a:extLst>
              <a:ext uri="{FF2B5EF4-FFF2-40B4-BE49-F238E27FC236}">
                <a16:creationId xmlns:a16="http://schemas.microsoft.com/office/drawing/2014/main" id="{9D43FA75-75BB-0F36-3899-D28888DDEC68}"/>
              </a:ext>
            </a:extLst>
          </p:cNvPr>
          <p:cNvSpPr txBox="1"/>
          <p:nvPr/>
        </p:nvSpPr>
        <p:spPr>
          <a:xfrm>
            <a:off x="37794" y="2111125"/>
            <a:ext cx="1727197" cy="3416320"/>
          </a:xfrm>
          <a:prstGeom prst="rect">
            <a:avLst/>
          </a:prstGeom>
          <a:noFill/>
        </p:spPr>
        <p:txBody>
          <a:bodyPr wrap="square" rtlCol="0">
            <a:spAutoFit/>
          </a:bodyPr>
          <a:lstStyle/>
          <a:p>
            <a:r>
              <a:rPr lang="en-US" b="1" dirty="0">
                <a:latin typeface="Aparajita" panose="02020603050405020304" pitchFamily="18" charset="0"/>
                <a:cs typeface="Aparajita" panose="02020603050405020304" pitchFamily="18" charset="0"/>
              </a:rPr>
              <a:t>Pc</a:t>
            </a:r>
            <a:r>
              <a:rPr lang="en-US" dirty="0">
                <a:latin typeface="Aparajita" panose="02020603050405020304" pitchFamily="18" charset="0"/>
                <a:cs typeface="Aparajita" panose="02020603050405020304" pitchFamily="18" charset="0"/>
              </a:rPr>
              <a:t> – Probability of Class</a:t>
            </a:r>
          </a:p>
          <a:p>
            <a:endParaRPr lang="en-US" dirty="0">
              <a:latin typeface="Aparajita" panose="02020603050405020304" pitchFamily="18" charset="0"/>
              <a:cs typeface="Aparajita" panose="02020603050405020304" pitchFamily="18" charset="0"/>
            </a:endParaRPr>
          </a:p>
          <a:p>
            <a:r>
              <a:rPr lang="en-US" b="1" dirty="0">
                <a:latin typeface="Aparajita" panose="02020603050405020304" pitchFamily="18" charset="0"/>
                <a:cs typeface="Aparajita" panose="02020603050405020304" pitchFamily="18" charset="0"/>
              </a:rPr>
              <a:t>Bx, By </a:t>
            </a:r>
            <a:r>
              <a:rPr lang="en-US" dirty="0">
                <a:latin typeface="Aparajita" panose="02020603050405020304" pitchFamily="18" charset="0"/>
                <a:cs typeface="Aparajita" panose="02020603050405020304" pitchFamily="18" charset="0"/>
              </a:rPr>
              <a:t>– Centre of Image (Yellow Dot)</a:t>
            </a:r>
          </a:p>
          <a:p>
            <a:endParaRPr lang="en-US" dirty="0">
              <a:latin typeface="Aparajita" panose="02020603050405020304" pitchFamily="18" charset="0"/>
              <a:cs typeface="Aparajita" panose="02020603050405020304" pitchFamily="18" charset="0"/>
            </a:endParaRPr>
          </a:p>
          <a:p>
            <a:r>
              <a:rPr lang="en-US" b="1" dirty="0" err="1">
                <a:latin typeface="Aparajita" panose="02020603050405020304" pitchFamily="18" charset="0"/>
                <a:cs typeface="Aparajita" panose="02020603050405020304" pitchFamily="18" charset="0"/>
              </a:rPr>
              <a:t>Bw</a:t>
            </a:r>
            <a:r>
              <a:rPr lang="en-US" b="1" dirty="0">
                <a:latin typeface="Aparajita" panose="02020603050405020304" pitchFamily="18" charset="0"/>
                <a:cs typeface="Aparajita" panose="02020603050405020304" pitchFamily="18" charset="0"/>
              </a:rPr>
              <a:t>, </a:t>
            </a:r>
            <a:r>
              <a:rPr lang="en-US" b="1" dirty="0" err="1">
                <a:latin typeface="Aparajita" panose="02020603050405020304" pitchFamily="18" charset="0"/>
                <a:cs typeface="Aparajita" panose="02020603050405020304" pitchFamily="18" charset="0"/>
              </a:rPr>
              <a:t>Bh</a:t>
            </a:r>
            <a:r>
              <a:rPr lang="en-US" b="1" dirty="0">
                <a:latin typeface="Aparajita" panose="02020603050405020304" pitchFamily="18" charset="0"/>
                <a:cs typeface="Aparajita" panose="02020603050405020304" pitchFamily="18" charset="0"/>
              </a:rPr>
              <a:t> </a:t>
            </a:r>
            <a:r>
              <a:rPr lang="en-US" dirty="0">
                <a:latin typeface="Aparajita" panose="02020603050405020304" pitchFamily="18" charset="0"/>
                <a:cs typeface="Aparajita" panose="02020603050405020304" pitchFamily="18" charset="0"/>
              </a:rPr>
              <a:t>– Width and Height of Bounding Box</a:t>
            </a:r>
          </a:p>
          <a:p>
            <a:endParaRPr lang="en-US" dirty="0">
              <a:latin typeface="Aparajita" panose="02020603050405020304" pitchFamily="18" charset="0"/>
              <a:cs typeface="Aparajita" panose="02020603050405020304" pitchFamily="18" charset="0"/>
            </a:endParaRPr>
          </a:p>
          <a:p>
            <a:r>
              <a:rPr lang="en-US" b="1" dirty="0">
                <a:latin typeface="Aparajita" panose="02020603050405020304" pitchFamily="18" charset="0"/>
                <a:cs typeface="Aparajita" panose="02020603050405020304" pitchFamily="18" charset="0"/>
              </a:rPr>
              <a:t>C</a:t>
            </a:r>
            <a:r>
              <a:rPr lang="en-US" sz="1200" b="1" dirty="0">
                <a:latin typeface="Aparajita" panose="02020603050405020304" pitchFamily="18" charset="0"/>
                <a:cs typeface="Aparajita" panose="02020603050405020304" pitchFamily="18" charset="0"/>
              </a:rPr>
              <a:t>1</a:t>
            </a:r>
            <a:r>
              <a:rPr lang="en-US" sz="1200" dirty="0">
                <a:latin typeface="Aparajita" panose="02020603050405020304" pitchFamily="18" charset="0"/>
                <a:cs typeface="Aparajita" panose="02020603050405020304" pitchFamily="18" charset="0"/>
              </a:rPr>
              <a:t> – </a:t>
            </a:r>
            <a:r>
              <a:rPr lang="en-US" dirty="0">
                <a:latin typeface="Aparajita" panose="02020603050405020304" pitchFamily="18" charset="0"/>
                <a:cs typeface="Aparajita" panose="02020603050405020304" pitchFamily="18" charset="0"/>
              </a:rPr>
              <a:t>Class Dog</a:t>
            </a:r>
            <a:r>
              <a:rPr lang="en-US" sz="1200" dirty="0">
                <a:latin typeface="Aparajita" panose="02020603050405020304" pitchFamily="18" charset="0"/>
                <a:cs typeface="Aparajita" panose="02020603050405020304" pitchFamily="18" charset="0"/>
              </a:rPr>
              <a:t>, </a:t>
            </a:r>
          </a:p>
          <a:p>
            <a:r>
              <a:rPr lang="en-US" b="1" dirty="0">
                <a:latin typeface="Aparajita" panose="02020603050405020304" pitchFamily="18" charset="0"/>
                <a:cs typeface="Aparajita" panose="02020603050405020304" pitchFamily="18" charset="0"/>
              </a:rPr>
              <a:t>C</a:t>
            </a:r>
            <a:r>
              <a:rPr lang="en-US" sz="1200" b="1" dirty="0">
                <a:latin typeface="Aparajita" panose="02020603050405020304" pitchFamily="18" charset="0"/>
                <a:cs typeface="Aparajita" panose="02020603050405020304" pitchFamily="18" charset="0"/>
              </a:rPr>
              <a:t>2 – </a:t>
            </a:r>
            <a:r>
              <a:rPr lang="en-US" dirty="0">
                <a:latin typeface="Aparajita" panose="02020603050405020304" pitchFamily="18" charset="0"/>
                <a:cs typeface="Aparajita" panose="02020603050405020304" pitchFamily="18" charset="0"/>
              </a:rPr>
              <a:t>Class Person</a:t>
            </a:r>
            <a:r>
              <a:rPr lang="en-US" sz="1200" dirty="0">
                <a:latin typeface="Aparajita" panose="02020603050405020304" pitchFamily="18" charset="0"/>
                <a:cs typeface="Aparajita" panose="02020603050405020304" pitchFamily="18" charset="0"/>
              </a:rPr>
              <a:t> </a:t>
            </a:r>
            <a:endParaRPr lang="en-IN" dirty="0">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12890302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3C0D2-A41F-5041-7F59-C8A710945A52}"/>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CB990D29-F546-03D4-6BFD-7416B35B2503}"/>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700"/>
              </a:lnSpc>
              <a:spcBef>
                <a:spcPts val="1500"/>
              </a:spcBef>
              <a:spcAft>
                <a:spcPts val="750"/>
              </a:spcAft>
            </a:pPr>
            <a:r>
              <a:rPr lang="en-US" sz="2800" b="1" i="0" dirty="0">
                <a:solidFill>
                  <a:schemeClr val="bg1"/>
                </a:solidFill>
                <a:effectLst/>
                <a:latin typeface="Euclidcirculara webxl"/>
              </a:rPr>
              <a:t>Early traditional approaches in object detection</a:t>
            </a:r>
          </a:p>
        </p:txBody>
      </p:sp>
      <p:pic>
        <p:nvPicPr>
          <p:cNvPr id="2" name="Picture 2" descr="Home">
            <a:extLst>
              <a:ext uri="{FF2B5EF4-FFF2-40B4-BE49-F238E27FC236}">
                <a16:creationId xmlns:a16="http://schemas.microsoft.com/office/drawing/2014/main" id="{2FB54AA0-AD0A-F459-805B-E60F7974C8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801EB7BB-58EF-55BF-5219-A0390EF2DA82}"/>
              </a:ext>
            </a:extLst>
          </p:cNvPr>
          <p:cNvSpPr>
            <a:spLocks noGrp="1"/>
          </p:cNvSpPr>
          <p:nvPr>
            <p:ph idx="1"/>
          </p:nvPr>
        </p:nvSpPr>
        <p:spPr>
          <a:xfrm>
            <a:off x="327804" y="920151"/>
            <a:ext cx="11559396" cy="5037826"/>
          </a:xfrm>
        </p:spPr>
        <p:txBody>
          <a:bodyPr>
            <a:noAutofit/>
          </a:bodyPr>
          <a:lstStyle/>
          <a:p>
            <a:pPr algn="l">
              <a:lnSpc>
                <a:spcPts val="2925"/>
              </a:lnSpc>
              <a:spcAft>
                <a:spcPts val="1500"/>
              </a:spcAft>
              <a:buNone/>
            </a:pPr>
            <a:r>
              <a:rPr lang="en-US" sz="2200" b="1" i="0" dirty="0">
                <a:solidFill>
                  <a:srgbClr val="1D1D1D"/>
                </a:solidFill>
                <a:effectLst/>
                <a:latin typeface="Aparajita" panose="02020603050405020304" pitchFamily="18" charset="0"/>
                <a:cs typeface="Aparajita" panose="02020603050405020304" pitchFamily="18" charset="0"/>
              </a:rPr>
              <a:t>One-stage object detectors: YOLO: You Only Look Once</a:t>
            </a:r>
          </a:p>
          <a:p>
            <a:pPr algn="l">
              <a:spcAft>
                <a:spcPts val="750"/>
              </a:spcAft>
            </a:pPr>
            <a:r>
              <a:rPr lang="en-US" sz="2200" b="0" i="0" dirty="0">
                <a:solidFill>
                  <a:srgbClr val="1D1D1D"/>
                </a:solidFill>
                <a:effectLst/>
                <a:latin typeface="Aparajita" panose="02020603050405020304" pitchFamily="18" charset="0"/>
                <a:cs typeface="Aparajita" panose="02020603050405020304" pitchFamily="18" charset="0"/>
              </a:rPr>
              <a:t>YOLO divides an image into a grid and predicts bounding boxes and class probabilities for each grid cell. </a:t>
            </a:r>
          </a:p>
          <a:p>
            <a:pPr algn="l">
              <a:spcAft>
                <a:spcPts val="750"/>
              </a:spcAft>
            </a:pPr>
            <a:r>
              <a:rPr lang="en-US" sz="2200" b="0" i="0" dirty="0">
                <a:solidFill>
                  <a:srgbClr val="1D1D1D"/>
                </a:solidFill>
                <a:effectLst/>
                <a:latin typeface="Aparajita" panose="02020603050405020304" pitchFamily="18" charset="0"/>
                <a:cs typeface="Aparajita" panose="02020603050405020304" pitchFamily="18" charset="0"/>
              </a:rPr>
              <a:t>Unlike sliding window and region proposal-based techniques, YOLO looks at the whole image only once, hence the name. </a:t>
            </a:r>
          </a:p>
          <a:p>
            <a:pPr algn="l">
              <a:spcAft>
                <a:spcPts val="750"/>
              </a:spcAft>
            </a:pPr>
            <a:r>
              <a:rPr lang="en-US" sz="2200" b="0" i="0" dirty="0">
                <a:solidFill>
                  <a:srgbClr val="1D1D1D"/>
                </a:solidFill>
                <a:effectLst/>
                <a:latin typeface="Aparajita" panose="02020603050405020304" pitchFamily="18" charset="0"/>
                <a:cs typeface="Aparajita" panose="02020603050405020304" pitchFamily="18" charset="0"/>
              </a:rPr>
              <a:t>The original YOLO has seen multiple versions, with YOLOv2 (YOLO9000), YOLOv3, and YOLOv4 introducing various improvements in accuracy, speed, and the ability to detect a wider range of object sizes. </a:t>
            </a:r>
          </a:p>
          <a:p>
            <a:pPr algn="l">
              <a:spcAft>
                <a:spcPts val="750"/>
              </a:spcAft>
            </a:pPr>
            <a:r>
              <a:rPr lang="en-US" sz="2200" b="0" i="0" dirty="0">
                <a:solidFill>
                  <a:srgbClr val="1D1D1D"/>
                </a:solidFill>
                <a:effectLst/>
                <a:latin typeface="Aparajita" panose="02020603050405020304" pitchFamily="18" charset="0"/>
                <a:cs typeface="Aparajita" panose="02020603050405020304" pitchFamily="18" charset="0"/>
              </a:rPr>
              <a:t>Its tiny versions are extremely fast, making it suitable for real-time object detection and even deployment on edge devices. Usually, it has a good balance between precision and recall.</a:t>
            </a:r>
          </a:p>
        </p:txBody>
      </p:sp>
      <p:pic>
        <p:nvPicPr>
          <p:cNvPr id="6" name="Picture 5">
            <a:extLst>
              <a:ext uri="{FF2B5EF4-FFF2-40B4-BE49-F238E27FC236}">
                <a16:creationId xmlns:a16="http://schemas.microsoft.com/office/drawing/2014/main" id="{CCE16CF9-03C8-091C-E4E6-69850AB02E21}"/>
              </a:ext>
            </a:extLst>
          </p:cNvPr>
          <p:cNvPicPr>
            <a:picLocks noChangeAspect="1"/>
          </p:cNvPicPr>
          <p:nvPr/>
        </p:nvPicPr>
        <p:blipFill>
          <a:blip r:embed="rId4"/>
          <a:stretch>
            <a:fillRect/>
          </a:stretch>
        </p:blipFill>
        <p:spPr>
          <a:xfrm>
            <a:off x="6049993" y="4110101"/>
            <a:ext cx="5956180" cy="2747899"/>
          </a:xfrm>
          <a:prstGeom prst="rect">
            <a:avLst/>
          </a:prstGeom>
        </p:spPr>
      </p:pic>
    </p:spTree>
    <p:extLst>
      <p:ext uri="{BB962C8B-B14F-4D97-AF65-F5344CB8AC3E}">
        <p14:creationId xmlns:p14="http://schemas.microsoft.com/office/powerpoint/2010/main" val="40180918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CC31D-0D6A-7D78-5943-9D8688ED0076}"/>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6C68AA47-2809-0F3D-92DD-B8CD99D7AC20}"/>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925"/>
              </a:lnSpc>
              <a:spcAft>
                <a:spcPts val="1500"/>
              </a:spcAft>
            </a:pPr>
            <a:r>
              <a:rPr lang="en-IN" sz="2800" b="1" i="0">
                <a:solidFill>
                  <a:schemeClr val="bg1"/>
                </a:solidFill>
                <a:effectLst/>
                <a:latin typeface="Euclidcirculara webxl"/>
              </a:rPr>
              <a:t>Evaluating Object Detection Models</a:t>
            </a:r>
          </a:p>
        </p:txBody>
      </p:sp>
      <p:pic>
        <p:nvPicPr>
          <p:cNvPr id="2" name="Picture 2" descr="Home">
            <a:extLst>
              <a:ext uri="{FF2B5EF4-FFF2-40B4-BE49-F238E27FC236}">
                <a16:creationId xmlns:a16="http://schemas.microsoft.com/office/drawing/2014/main" id="{B20AD730-4DE6-A503-1DF4-A41F3B13996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41709DBE-8CEF-CF6C-4EAD-E6A4CD9F022E}"/>
              </a:ext>
            </a:extLst>
          </p:cNvPr>
          <p:cNvSpPr>
            <a:spLocks noGrp="1"/>
          </p:cNvSpPr>
          <p:nvPr>
            <p:ph idx="1"/>
          </p:nvPr>
        </p:nvSpPr>
        <p:spPr>
          <a:xfrm>
            <a:off x="327804" y="920151"/>
            <a:ext cx="11559396" cy="5037826"/>
          </a:xfrm>
        </p:spPr>
        <p:txBody>
          <a:bodyPr>
            <a:noAutofit/>
          </a:bodyPr>
          <a:lstStyle/>
          <a:p>
            <a:pPr algn="just">
              <a:lnSpc>
                <a:spcPts val="2925"/>
              </a:lnSpc>
              <a:spcAft>
                <a:spcPts val="1500"/>
              </a:spcAft>
              <a:buNone/>
            </a:pPr>
            <a:r>
              <a:rPr lang="en-US" sz="2400" b="0" i="0" dirty="0">
                <a:solidFill>
                  <a:srgbClr val="1D1D1D"/>
                </a:solidFill>
                <a:effectLst/>
                <a:latin typeface="Aparajita" panose="02020603050405020304" pitchFamily="18" charset="0"/>
                <a:cs typeface="Aparajita" panose="02020603050405020304" pitchFamily="18" charset="0"/>
              </a:rPr>
              <a:t>In the case of object detection, two main metrics are usually used to evaluate the models:</a:t>
            </a:r>
          </a:p>
          <a:p>
            <a:pPr algn="just">
              <a:spcAft>
                <a:spcPts val="750"/>
              </a:spcAft>
              <a:buFont typeface="Arial" panose="020B0604020202020204" pitchFamily="34" charset="0"/>
              <a:buChar char="•"/>
            </a:pPr>
            <a:r>
              <a:rPr lang="en-US" sz="2400" b="1" i="0" dirty="0">
                <a:solidFill>
                  <a:srgbClr val="1D1D1D"/>
                </a:solidFill>
                <a:effectLst/>
                <a:latin typeface="Aparajita" panose="02020603050405020304" pitchFamily="18" charset="0"/>
                <a:cs typeface="Aparajita" panose="02020603050405020304" pitchFamily="18" charset="0"/>
              </a:rPr>
              <a:t>Intersection over union (</a:t>
            </a:r>
            <a:r>
              <a:rPr lang="en-US" sz="2400" b="1" i="0" dirty="0" err="1">
                <a:solidFill>
                  <a:srgbClr val="1D1D1D"/>
                </a:solidFill>
                <a:effectLst/>
                <a:latin typeface="Aparajita" panose="02020603050405020304" pitchFamily="18" charset="0"/>
                <a:cs typeface="Aparajita" panose="02020603050405020304" pitchFamily="18" charset="0"/>
              </a:rPr>
              <a:t>IoU</a:t>
            </a:r>
            <a:r>
              <a:rPr lang="en-US" sz="2400" b="1" i="0" dirty="0">
                <a:solidFill>
                  <a:srgbClr val="1D1D1D"/>
                </a:solidFill>
                <a:effectLst/>
                <a:latin typeface="Aparajita" panose="02020603050405020304" pitchFamily="18" charset="0"/>
                <a:cs typeface="Aparajita" panose="02020603050405020304" pitchFamily="18" charset="0"/>
              </a:rPr>
              <a:t>):</a:t>
            </a:r>
            <a:r>
              <a:rPr lang="en-US" sz="2400" b="0" i="0" dirty="0">
                <a:solidFill>
                  <a:srgbClr val="1D1D1D"/>
                </a:solidFill>
                <a:effectLst/>
                <a:latin typeface="Aparajita" panose="02020603050405020304" pitchFamily="18" charset="0"/>
                <a:cs typeface="Aparajita" panose="02020603050405020304" pitchFamily="18" charset="0"/>
              </a:rPr>
              <a:t> </a:t>
            </a:r>
            <a:r>
              <a:rPr lang="en-US" sz="2400" b="0" i="0" dirty="0" err="1">
                <a:solidFill>
                  <a:srgbClr val="1D1D1D"/>
                </a:solidFill>
                <a:effectLst/>
                <a:latin typeface="Aparajita" panose="02020603050405020304" pitchFamily="18" charset="0"/>
                <a:cs typeface="Aparajita" panose="02020603050405020304" pitchFamily="18" charset="0"/>
              </a:rPr>
              <a:t>IoU</a:t>
            </a:r>
            <a:r>
              <a:rPr lang="en-US" sz="2400" b="0" i="0" dirty="0">
                <a:solidFill>
                  <a:srgbClr val="1D1D1D"/>
                </a:solidFill>
                <a:effectLst/>
                <a:latin typeface="Aparajita" panose="02020603050405020304" pitchFamily="18" charset="0"/>
                <a:cs typeface="Aparajita" panose="02020603050405020304" pitchFamily="18" charset="0"/>
              </a:rPr>
              <a:t> is a measure of the overlap between two bounding boxes. It is defined as the area of intersection divided by the area of union of the predicted bounding box (from the model) and the ground truth bounding box (from the dataset). You can read further about this metric in our </a:t>
            </a:r>
            <a:r>
              <a:rPr lang="en-US" sz="2400" b="0" i="0" u="none" strike="noStrike" dirty="0">
                <a:solidFill>
                  <a:srgbClr val="FF5B72"/>
                </a:solidFill>
                <a:effectLst/>
                <a:latin typeface="Aparajita" panose="02020603050405020304" pitchFamily="18" charset="0"/>
                <a:cs typeface="Aparajita" panose="02020603050405020304" pitchFamily="18" charset="0"/>
                <a:hlinkClick r:id="rId4"/>
              </a:rPr>
              <a:t>article about </a:t>
            </a:r>
            <a:r>
              <a:rPr lang="en-US" sz="2400" b="0" i="0" u="none" strike="noStrike" dirty="0" err="1">
                <a:solidFill>
                  <a:srgbClr val="FF5B72"/>
                </a:solidFill>
                <a:effectLst/>
                <a:latin typeface="Aparajita" panose="02020603050405020304" pitchFamily="18" charset="0"/>
                <a:cs typeface="Aparajita" panose="02020603050405020304" pitchFamily="18" charset="0"/>
                <a:hlinkClick r:id="rId4"/>
              </a:rPr>
              <a:t>IoU</a:t>
            </a:r>
            <a:r>
              <a:rPr lang="en-US" sz="2400" b="0" i="0" dirty="0">
                <a:solidFill>
                  <a:srgbClr val="1D1D1D"/>
                </a:solidFill>
                <a:effectLst/>
                <a:latin typeface="Aparajita" panose="02020603050405020304" pitchFamily="18" charset="0"/>
                <a:cs typeface="Aparajita" panose="02020603050405020304" pitchFamily="18" charset="0"/>
              </a:rPr>
              <a:t>.</a:t>
            </a:r>
            <a:r>
              <a:rPr lang="en-US" sz="2400" b="1" i="0" dirty="0">
                <a:solidFill>
                  <a:srgbClr val="1D1D1D"/>
                </a:solidFill>
                <a:effectLst/>
                <a:latin typeface="Aparajita" panose="02020603050405020304" pitchFamily="18" charset="0"/>
                <a:cs typeface="Aparajita" panose="02020603050405020304" pitchFamily="18" charset="0"/>
              </a:rPr>
              <a:t>‍</a:t>
            </a:r>
            <a:endParaRPr lang="en-US" sz="2400" b="0" i="0" dirty="0">
              <a:solidFill>
                <a:srgbClr val="1D1D1D"/>
              </a:solidFill>
              <a:effectLst/>
              <a:latin typeface="Aparajita" panose="02020603050405020304" pitchFamily="18" charset="0"/>
              <a:cs typeface="Aparajita" panose="02020603050405020304" pitchFamily="18" charset="0"/>
            </a:endParaRPr>
          </a:p>
          <a:p>
            <a:pPr algn="just">
              <a:spcAft>
                <a:spcPts val="750"/>
              </a:spcAft>
              <a:buFont typeface="Arial" panose="020B0604020202020204" pitchFamily="34" charset="0"/>
              <a:buChar char="•"/>
            </a:pPr>
            <a:r>
              <a:rPr lang="en-US" sz="2400" b="0" i="0" dirty="0">
                <a:solidFill>
                  <a:srgbClr val="1D1D1D"/>
                </a:solidFill>
                <a:effectLst/>
                <a:latin typeface="Aparajita" panose="02020603050405020304" pitchFamily="18" charset="0"/>
                <a:cs typeface="Aparajita" panose="02020603050405020304" pitchFamily="18" charset="0"/>
              </a:rPr>
              <a:t>‍</a:t>
            </a:r>
            <a:r>
              <a:rPr lang="en-US" sz="2400" b="1" i="0" dirty="0">
                <a:solidFill>
                  <a:srgbClr val="1D1D1D"/>
                </a:solidFill>
                <a:effectLst/>
                <a:latin typeface="Aparajita" panose="02020603050405020304" pitchFamily="18" charset="0"/>
                <a:cs typeface="Aparajita" panose="02020603050405020304" pitchFamily="18" charset="0"/>
              </a:rPr>
              <a:t>Average precision (AP): </a:t>
            </a:r>
            <a:r>
              <a:rPr lang="en-US" sz="2400" b="0" i="0" dirty="0">
                <a:solidFill>
                  <a:srgbClr val="1D1D1D"/>
                </a:solidFill>
                <a:effectLst/>
                <a:latin typeface="Aparajita" panose="02020603050405020304" pitchFamily="18" charset="0"/>
                <a:cs typeface="Aparajita" panose="02020603050405020304" pitchFamily="18" charset="0"/>
              </a:rPr>
              <a:t>For each class, an AP score is calculated primarily by plotting the precision-recall curve and then computing the area under this curve. Then, the mean of AP scores (</a:t>
            </a:r>
            <a:r>
              <a:rPr lang="en-US" sz="2400" b="0" i="0" dirty="0" err="1">
                <a:solidFill>
                  <a:srgbClr val="1D1D1D"/>
                </a:solidFill>
                <a:effectLst/>
                <a:latin typeface="Aparajita" panose="02020603050405020304" pitchFamily="18" charset="0"/>
                <a:cs typeface="Aparajita" panose="02020603050405020304" pitchFamily="18" charset="0"/>
              </a:rPr>
              <a:t>mAP</a:t>
            </a:r>
            <a:r>
              <a:rPr lang="en-US" sz="2400" b="0" i="0" dirty="0">
                <a:solidFill>
                  <a:srgbClr val="1D1D1D"/>
                </a:solidFill>
                <a:effectLst/>
                <a:latin typeface="Aparajita" panose="02020603050405020304" pitchFamily="18" charset="0"/>
                <a:cs typeface="Aparajita" panose="02020603050405020304" pitchFamily="18" charset="0"/>
              </a:rPr>
              <a:t>) across all classes. A higher </a:t>
            </a:r>
            <a:r>
              <a:rPr lang="en-US" sz="2400" b="0" i="0" dirty="0" err="1">
                <a:solidFill>
                  <a:srgbClr val="1D1D1D"/>
                </a:solidFill>
                <a:effectLst/>
                <a:latin typeface="Aparajita" panose="02020603050405020304" pitchFamily="18" charset="0"/>
                <a:cs typeface="Aparajita" panose="02020603050405020304" pitchFamily="18" charset="0"/>
              </a:rPr>
              <a:t>mAP</a:t>
            </a:r>
            <a:r>
              <a:rPr lang="en-US" sz="2400" b="0" i="0" dirty="0">
                <a:solidFill>
                  <a:srgbClr val="1D1D1D"/>
                </a:solidFill>
                <a:effectLst/>
                <a:latin typeface="Aparajita" panose="02020603050405020304" pitchFamily="18" charset="0"/>
                <a:cs typeface="Aparajita" panose="02020603050405020304" pitchFamily="18" charset="0"/>
              </a:rPr>
              <a:t> value indicates a better overall performance of the object detection model across all object classes. We have another informative article about this metric, which you can access </a:t>
            </a:r>
            <a:r>
              <a:rPr lang="en-US" sz="2400" b="0" i="0" u="none" strike="noStrike" dirty="0">
                <a:solidFill>
                  <a:srgbClr val="FF5B72"/>
                </a:solidFill>
                <a:effectLst/>
                <a:latin typeface="Aparajita" panose="02020603050405020304" pitchFamily="18" charset="0"/>
                <a:cs typeface="Aparajita" panose="02020603050405020304" pitchFamily="18" charset="0"/>
                <a:hlinkClick r:id="rId5"/>
              </a:rPr>
              <a:t>here</a:t>
            </a:r>
            <a:r>
              <a:rPr lang="en-US" sz="2400" b="0" i="0" dirty="0">
                <a:solidFill>
                  <a:srgbClr val="1D1D1D"/>
                </a:solidFill>
                <a:effectLst/>
                <a:latin typeface="Aparajita" panose="02020603050405020304" pitchFamily="18" charset="0"/>
                <a:cs typeface="Aparajita" panose="02020603050405020304" pitchFamily="18" charset="0"/>
              </a:rPr>
              <a:t>.</a:t>
            </a:r>
          </a:p>
          <a:p>
            <a:pPr algn="just">
              <a:lnSpc>
                <a:spcPts val="2925"/>
              </a:lnSpc>
              <a:spcAft>
                <a:spcPts val="1500"/>
              </a:spcAft>
              <a:buNone/>
            </a:pPr>
            <a:endParaRPr lang="en-US" sz="2400" b="0" i="0" dirty="0">
              <a:solidFill>
                <a:srgbClr val="1D1D1D"/>
              </a:solidFill>
              <a:effectLst/>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30663471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EA4E9-9203-5277-EC6C-8248566FD0C3}"/>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EF0CF34A-1CFD-00A0-2D49-AF14B875E497}"/>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925"/>
              </a:lnSpc>
              <a:spcAft>
                <a:spcPts val="1500"/>
              </a:spcAft>
            </a:pPr>
            <a:r>
              <a:rPr lang="en-IN" sz="2800" b="1" i="0">
                <a:solidFill>
                  <a:schemeClr val="bg1"/>
                </a:solidFill>
                <a:effectLst/>
                <a:latin typeface="Euclidcirculara webxl"/>
              </a:rPr>
              <a:t>Evaluating Object Detection Models</a:t>
            </a:r>
          </a:p>
        </p:txBody>
      </p:sp>
      <p:pic>
        <p:nvPicPr>
          <p:cNvPr id="2" name="Picture 2" descr="Home">
            <a:extLst>
              <a:ext uri="{FF2B5EF4-FFF2-40B4-BE49-F238E27FC236}">
                <a16:creationId xmlns:a16="http://schemas.microsoft.com/office/drawing/2014/main" id="{55036B9E-62E7-8CCF-59FB-F13AEF5CE8B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BE9E5B15-AB80-7152-C281-489FE9E3867D}"/>
              </a:ext>
            </a:extLst>
          </p:cNvPr>
          <p:cNvSpPr>
            <a:spLocks noGrp="1"/>
          </p:cNvSpPr>
          <p:nvPr>
            <p:ph idx="1"/>
          </p:nvPr>
        </p:nvSpPr>
        <p:spPr>
          <a:xfrm>
            <a:off x="327804" y="920151"/>
            <a:ext cx="11559396" cy="5037826"/>
          </a:xfrm>
        </p:spPr>
        <p:txBody>
          <a:bodyPr>
            <a:noAutofit/>
          </a:bodyPr>
          <a:lstStyle/>
          <a:p>
            <a:pPr algn="just">
              <a:spcAft>
                <a:spcPts val="750"/>
              </a:spcAft>
              <a:buFont typeface="Arial" panose="020B0604020202020204" pitchFamily="34" charset="0"/>
              <a:buChar char="•"/>
            </a:pPr>
            <a:r>
              <a:rPr lang="en-US" sz="2000" b="1" i="0" dirty="0">
                <a:solidFill>
                  <a:srgbClr val="1D1D1D"/>
                </a:solidFill>
                <a:effectLst/>
                <a:latin typeface="Aparajita" panose="02020603050405020304" pitchFamily="18" charset="0"/>
                <a:cs typeface="Aparajita" panose="02020603050405020304" pitchFamily="18" charset="0"/>
              </a:rPr>
              <a:t>Intersection over union (</a:t>
            </a:r>
            <a:r>
              <a:rPr lang="en-US" sz="2000" b="1" i="0" dirty="0" err="1">
                <a:solidFill>
                  <a:srgbClr val="1D1D1D"/>
                </a:solidFill>
                <a:effectLst/>
                <a:latin typeface="Aparajita" panose="02020603050405020304" pitchFamily="18" charset="0"/>
                <a:cs typeface="Aparajita" panose="02020603050405020304" pitchFamily="18" charset="0"/>
              </a:rPr>
              <a:t>IoU</a:t>
            </a:r>
            <a:r>
              <a:rPr lang="en-US" sz="2000" b="1" i="0" dirty="0">
                <a:solidFill>
                  <a:srgbClr val="1D1D1D"/>
                </a:solidFill>
                <a:effectLst/>
                <a:latin typeface="Aparajita" panose="02020603050405020304" pitchFamily="18" charset="0"/>
                <a:cs typeface="Aparajita" panose="02020603050405020304" pitchFamily="18" charset="0"/>
              </a:rPr>
              <a:t>):</a:t>
            </a:r>
            <a:r>
              <a:rPr lang="en-US" sz="2000" b="0" i="0" dirty="0">
                <a:solidFill>
                  <a:srgbClr val="1D1D1D"/>
                </a:solidFill>
                <a:effectLst/>
                <a:latin typeface="Aparajita" panose="02020603050405020304" pitchFamily="18" charset="0"/>
                <a:cs typeface="Aparajita" panose="02020603050405020304" pitchFamily="18" charset="0"/>
              </a:rPr>
              <a:t> </a:t>
            </a:r>
          </a:p>
          <a:p>
            <a:pPr>
              <a:spcAft>
                <a:spcPts val="750"/>
              </a:spcAft>
            </a:pPr>
            <a:r>
              <a:rPr lang="en-US" sz="2000" b="0" i="0" dirty="0">
                <a:solidFill>
                  <a:srgbClr val="1D1D1D"/>
                </a:solidFill>
                <a:effectLst/>
                <a:latin typeface="Aparajita" panose="02020603050405020304" pitchFamily="18" charset="0"/>
                <a:cs typeface="Aparajita" panose="02020603050405020304" pitchFamily="18" charset="0"/>
              </a:rPr>
              <a:t>It is based on the </a:t>
            </a:r>
            <a:r>
              <a:rPr lang="en-US" sz="2000" b="0" i="0" u="none" strike="noStrike" dirty="0">
                <a:solidFill>
                  <a:srgbClr val="FF5B72"/>
                </a:solidFill>
                <a:effectLst/>
                <a:latin typeface="Aparajita" panose="02020603050405020304" pitchFamily="18" charset="0"/>
                <a:cs typeface="Aparajita" panose="02020603050405020304" pitchFamily="18" charset="0"/>
                <a:hlinkClick r:id="rId4"/>
              </a:rPr>
              <a:t>Jaccard index</a:t>
            </a:r>
            <a:r>
              <a:rPr lang="en-US" sz="2000" b="0" i="0" dirty="0">
                <a:solidFill>
                  <a:srgbClr val="1D1D1D"/>
                </a:solidFill>
                <a:effectLst/>
                <a:latin typeface="Aparajita" panose="02020603050405020304" pitchFamily="18" charset="0"/>
                <a:cs typeface="Aparajita" panose="02020603050405020304" pitchFamily="18" charset="0"/>
              </a:rPr>
              <a:t> (a coefficient for similarity for two sets of data). </a:t>
            </a:r>
          </a:p>
          <a:p>
            <a:pPr>
              <a:spcAft>
                <a:spcPts val="750"/>
              </a:spcAft>
            </a:pPr>
            <a:r>
              <a:rPr lang="en-US" sz="2000" b="0" i="0" dirty="0">
                <a:solidFill>
                  <a:srgbClr val="1D1D1D"/>
                </a:solidFill>
                <a:effectLst/>
                <a:latin typeface="Aparajita" panose="02020603050405020304" pitchFamily="18" charset="0"/>
                <a:cs typeface="Aparajita" panose="02020603050405020304" pitchFamily="18" charset="0"/>
              </a:rPr>
              <a:t>Given the two bounding boxes -- the predicted and ground truth ones and their areas, calculating </a:t>
            </a:r>
            <a:r>
              <a:rPr lang="en-US" sz="2000" b="0" i="0" dirty="0" err="1">
                <a:solidFill>
                  <a:srgbClr val="1D1D1D"/>
                </a:solidFill>
                <a:effectLst/>
                <a:latin typeface="Aparajita" panose="02020603050405020304" pitchFamily="18" charset="0"/>
                <a:cs typeface="Aparajita" panose="02020603050405020304" pitchFamily="18" charset="0"/>
              </a:rPr>
              <a:t>IoU</a:t>
            </a:r>
            <a:r>
              <a:rPr lang="en-US" sz="2000" b="0" i="0" dirty="0">
                <a:solidFill>
                  <a:srgbClr val="1D1D1D"/>
                </a:solidFill>
                <a:effectLst/>
                <a:latin typeface="Aparajita" panose="02020603050405020304" pitchFamily="18" charset="0"/>
                <a:cs typeface="Aparajita" panose="02020603050405020304" pitchFamily="18" charset="0"/>
              </a:rPr>
              <a:t> becomes a piece of cake.</a:t>
            </a:r>
          </a:p>
          <a:p>
            <a:pPr algn="just">
              <a:lnSpc>
                <a:spcPts val="2925"/>
              </a:lnSpc>
              <a:spcAft>
                <a:spcPts val="1500"/>
              </a:spcAft>
              <a:buNone/>
            </a:pPr>
            <a:endParaRPr lang="en-US" sz="2000" b="0" i="0" dirty="0">
              <a:solidFill>
                <a:srgbClr val="1D1D1D"/>
              </a:solidFill>
              <a:effectLst/>
              <a:latin typeface="Aparajita" panose="02020603050405020304" pitchFamily="18" charset="0"/>
              <a:cs typeface="Aparajita" panose="02020603050405020304" pitchFamily="18" charset="0"/>
            </a:endParaRPr>
          </a:p>
        </p:txBody>
      </p:sp>
      <p:pic>
        <p:nvPicPr>
          <p:cNvPr id="3" name="Picture 2">
            <a:extLst>
              <a:ext uri="{FF2B5EF4-FFF2-40B4-BE49-F238E27FC236}">
                <a16:creationId xmlns:a16="http://schemas.microsoft.com/office/drawing/2014/main" id="{E7E1E81F-2F1F-9382-1EEA-180BFDC473EA}"/>
              </a:ext>
            </a:extLst>
          </p:cNvPr>
          <p:cNvPicPr>
            <a:picLocks noChangeAspect="1"/>
          </p:cNvPicPr>
          <p:nvPr/>
        </p:nvPicPr>
        <p:blipFill>
          <a:blip r:embed="rId5"/>
          <a:srcRect l="23331" r="23043"/>
          <a:stretch/>
        </p:blipFill>
        <p:spPr>
          <a:xfrm>
            <a:off x="3421812" y="2247109"/>
            <a:ext cx="5035186" cy="4530378"/>
          </a:xfrm>
          <a:prstGeom prst="rect">
            <a:avLst/>
          </a:prstGeom>
        </p:spPr>
      </p:pic>
    </p:spTree>
    <p:extLst>
      <p:ext uri="{BB962C8B-B14F-4D97-AF65-F5344CB8AC3E}">
        <p14:creationId xmlns:p14="http://schemas.microsoft.com/office/powerpoint/2010/main" val="15099743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0C95C-9FE4-4F9F-9CCB-F2104D51F13D}"/>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26271DD2-86E0-7D03-C674-233D90028864}"/>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925"/>
              </a:lnSpc>
              <a:spcAft>
                <a:spcPts val="1500"/>
              </a:spcAft>
            </a:pPr>
            <a:r>
              <a:rPr lang="en-IN" sz="2800" b="1" i="0">
                <a:solidFill>
                  <a:schemeClr val="bg1"/>
                </a:solidFill>
                <a:effectLst/>
                <a:latin typeface="Euclidcirculara webxl"/>
              </a:rPr>
              <a:t>Evaluating Object Detection Models</a:t>
            </a:r>
          </a:p>
        </p:txBody>
      </p:sp>
      <p:pic>
        <p:nvPicPr>
          <p:cNvPr id="2" name="Picture 2" descr="Home">
            <a:extLst>
              <a:ext uri="{FF2B5EF4-FFF2-40B4-BE49-F238E27FC236}">
                <a16:creationId xmlns:a16="http://schemas.microsoft.com/office/drawing/2014/main" id="{63180B1F-7CE6-897F-C065-F9E9EDDD6D3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3D6D051B-D181-837B-2710-60C511AD9A6C}"/>
              </a:ext>
            </a:extLst>
          </p:cNvPr>
          <p:cNvSpPr>
            <a:spLocks noGrp="1"/>
          </p:cNvSpPr>
          <p:nvPr>
            <p:ph idx="1"/>
          </p:nvPr>
        </p:nvSpPr>
        <p:spPr>
          <a:xfrm>
            <a:off x="327804" y="920151"/>
            <a:ext cx="11559396" cy="5037826"/>
          </a:xfrm>
        </p:spPr>
        <p:txBody>
          <a:bodyPr>
            <a:noAutofit/>
          </a:bodyPr>
          <a:lstStyle/>
          <a:p>
            <a:pPr algn="just">
              <a:spcAft>
                <a:spcPts val="750"/>
              </a:spcAft>
              <a:buFont typeface="Arial" panose="020B0604020202020204" pitchFamily="34" charset="0"/>
              <a:buChar char="•"/>
            </a:pPr>
            <a:r>
              <a:rPr lang="en-US" sz="2000" b="1" i="0" dirty="0">
                <a:solidFill>
                  <a:srgbClr val="1D1D1D"/>
                </a:solidFill>
                <a:effectLst/>
                <a:latin typeface="Aparajita" panose="02020603050405020304" pitchFamily="18" charset="0"/>
                <a:cs typeface="Aparajita" panose="02020603050405020304" pitchFamily="18" charset="0"/>
              </a:rPr>
              <a:t>Calculation Intersection over union (</a:t>
            </a:r>
            <a:r>
              <a:rPr lang="en-US" sz="2000" b="1" i="0" dirty="0" err="1">
                <a:solidFill>
                  <a:srgbClr val="1D1D1D"/>
                </a:solidFill>
                <a:effectLst/>
                <a:latin typeface="Aparajita" panose="02020603050405020304" pitchFamily="18" charset="0"/>
                <a:cs typeface="Aparajita" panose="02020603050405020304" pitchFamily="18" charset="0"/>
              </a:rPr>
              <a:t>IoU</a:t>
            </a:r>
            <a:r>
              <a:rPr lang="en-US" sz="2000" b="1" i="0" dirty="0">
                <a:solidFill>
                  <a:srgbClr val="1D1D1D"/>
                </a:solidFill>
                <a:effectLst/>
                <a:latin typeface="Aparajita" panose="02020603050405020304" pitchFamily="18" charset="0"/>
                <a:cs typeface="Aparajita" panose="02020603050405020304" pitchFamily="18" charset="0"/>
              </a:rPr>
              <a:t>):</a:t>
            </a:r>
            <a:r>
              <a:rPr lang="en-US" sz="2000" b="0" i="0" dirty="0">
                <a:solidFill>
                  <a:srgbClr val="1D1D1D"/>
                </a:solidFill>
                <a:effectLst/>
                <a:latin typeface="Aparajita" panose="02020603050405020304" pitchFamily="18" charset="0"/>
                <a:cs typeface="Aparajita" panose="02020603050405020304" pitchFamily="18" charset="0"/>
              </a:rPr>
              <a:t> </a:t>
            </a:r>
          </a:p>
          <a:p>
            <a:pPr algn="just">
              <a:lnSpc>
                <a:spcPts val="2925"/>
              </a:lnSpc>
              <a:spcAft>
                <a:spcPts val="1500"/>
              </a:spcAft>
              <a:buNone/>
            </a:pPr>
            <a:endParaRPr lang="en-US" sz="2000" b="0" i="0" dirty="0">
              <a:solidFill>
                <a:srgbClr val="1D1D1D"/>
              </a:solidFill>
              <a:effectLst/>
              <a:latin typeface="Aparajita" panose="02020603050405020304" pitchFamily="18" charset="0"/>
              <a:cs typeface="Aparajita" panose="02020603050405020304" pitchFamily="18" charset="0"/>
            </a:endParaRPr>
          </a:p>
        </p:txBody>
      </p:sp>
      <p:pic>
        <p:nvPicPr>
          <p:cNvPr id="6" name="Picture 5">
            <a:extLst>
              <a:ext uri="{FF2B5EF4-FFF2-40B4-BE49-F238E27FC236}">
                <a16:creationId xmlns:a16="http://schemas.microsoft.com/office/drawing/2014/main" id="{649265FB-8B80-296E-D79B-C788A04CD61B}"/>
              </a:ext>
            </a:extLst>
          </p:cNvPr>
          <p:cNvPicPr>
            <a:picLocks noChangeAspect="1"/>
          </p:cNvPicPr>
          <p:nvPr/>
        </p:nvPicPr>
        <p:blipFill>
          <a:blip r:embed="rId4"/>
          <a:stretch>
            <a:fillRect/>
          </a:stretch>
        </p:blipFill>
        <p:spPr>
          <a:xfrm>
            <a:off x="1868953" y="1316255"/>
            <a:ext cx="8454094" cy="5466981"/>
          </a:xfrm>
          <a:prstGeom prst="rect">
            <a:avLst/>
          </a:prstGeom>
        </p:spPr>
      </p:pic>
    </p:spTree>
    <p:extLst>
      <p:ext uri="{BB962C8B-B14F-4D97-AF65-F5344CB8AC3E}">
        <p14:creationId xmlns:p14="http://schemas.microsoft.com/office/powerpoint/2010/main" val="3026459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59180" y="1222375"/>
            <a:ext cx="10438765" cy="5337810"/>
          </a:xfrm>
        </p:spPr>
        <p:txBody>
          <a:bodyPr>
            <a:normAutofit fontScale="97500" lnSpcReduction="10000"/>
          </a:bodyPr>
          <a:lstStyle/>
          <a:p>
            <a:r>
              <a:rPr lang="en-US" b="0" i="0" dirty="0">
                <a:effectLst/>
                <a:latin typeface="Inter"/>
              </a:rPr>
              <a:t>Padding in the context of Convolutional Neural Networks (CNNs) involves adding extra pixels or values around the boundaries of an image or feature map before performing convolution operations. </a:t>
            </a:r>
          </a:p>
          <a:p>
            <a:r>
              <a:rPr lang="en-US" b="0" i="0" dirty="0">
                <a:effectLst/>
                <a:latin typeface="Inter"/>
              </a:rPr>
              <a:t>This additional padding helps in several ways:</a:t>
            </a:r>
          </a:p>
          <a:p>
            <a:pPr lvl="1" algn="just"/>
            <a:r>
              <a:rPr lang="en-US" b="0" i="0" dirty="0">
                <a:effectLst/>
                <a:latin typeface="Inter"/>
              </a:rPr>
              <a:t>‍</a:t>
            </a:r>
            <a:r>
              <a:rPr lang="en-US" b="1" i="0" dirty="0">
                <a:effectLst/>
                <a:latin typeface="Tasaorbiterdeck Bold"/>
              </a:rPr>
              <a:t>Control Output Size</a:t>
            </a:r>
            <a:r>
              <a:rPr lang="en-US" b="0" i="0" dirty="0">
                <a:effectLst/>
                <a:latin typeface="Inter"/>
              </a:rPr>
              <a:t>: Padding allows us to control the spatial dimensions of the output feature maps after applying convolutional layers. It ensures that the output size can be adjusted according to the requirements of the network architecture.</a:t>
            </a:r>
          </a:p>
          <a:p>
            <a:pPr lvl="1" algn="just"/>
            <a:r>
              <a:rPr lang="en-US" b="1" i="0" dirty="0">
                <a:effectLst/>
                <a:latin typeface="Tasaorbiterdeck Bold"/>
              </a:rPr>
              <a:t>Preserve Spatial Information:</a:t>
            </a:r>
            <a:r>
              <a:rPr lang="en-US" b="0" i="0" dirty="0">
                <a:effectLst/>
                <a:latin typeface="Inter"/>
              </a:rPr>
              <a:t> By adding padding, we can prevent the loss of spatial information that would otherwise occur at the edges of the image. This is crucial for maintaining the integrity of features extracted by convolutional filters across the entire image.</a:t>
            </a:r>
          </a:p>
          <a:p>
            <a:pPr lvl="1" algn="just"/>
            <a:r>
              <a:rPr lang="en-US" b="1" i="0" dirty="0">
                <a:effectLst/>
                <a:latin typeface="Tasaorbiterdeck Bold"/>
              </a:rPr>
              <a:t>Uniform Convolution Application</a:t>
            </a:r>
            <a:r>
              <a:rPr lang="en-US" b="0" i="0" dirty="0">
                <a:effectLst/>
                <a:latin typeface="Inter"/>
              </a:rPr>
              <a:t>: Padding ensures that convolution filters are applied uniformly to all pixels of the image, including those at the edges. This uniform application helps in learning effective feature representations without biases towards certain parts of the input.</a:t>
            </a:r>
          </a:p>
          <a:p>
            <a:endParaRPr lang="en-US" dirty="0"/>
          </a:p>
        </p:txBody>
      </p:sp>
      <p:sp>
        <p:nvSpPr>
          <p:cNvPr id="5" name="Rectangles 4"/>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UNIT-3 Padding </a:t>
            </a:r>
          </a:p>
        </p:txBody>
      </p:sp>
      <p:pic>
        <p:nvPicPr>
          <p:cNvPr id="2" name="Picture 2" descr="Ho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17EB2-D043-54D9-4DC6-1A2F6A662DC7}"/>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2DEF72C0-DC50-DCDE-58C3-9EB1694DD267}"/>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925"/>
              </a:lnSpc>
              <a:spcAft>
                <a:spcPts val="1500"/>
              </a:spcAft>
            </a:pPr>
            <a:r>
              <a:rPr lang="en-IN" sz="2800" b="1" i="0">
                <a:solidFill>
                  <a:schemeClr val="bg1"/>
                </a:solidFill>
                <a:effectLst/>
                <a:latin typeface="Euclidcirculara webxl"/>
              </a:rPr>
              <a:t>Evaluating Object Detection Models</a:t>
            </a:r>
          </a:p>
        </p:txBody>
      </p:sp>
      <p:pic>
        <p:nvPicPr>
          <p:cNvPr id="2" name="Picture 2" descr="Home">
            <a:extLst>
              <a:ext uri="{FF2B5EF4-FFF2-40B4-BE49-F238E27FC236}">
                <a16:creationId xmlns:a16="http://schemas.microsoft.com/office/drawing/2014/main" id="{07BBB370-9CFA-72EB-A2AA-9E161FE764C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93AADC3F-45A6-6632-F9DA-735AB2D2D0B0}"/>
              </a:ext>
            </a:extLst>
          </p:cNvPr>
          <p:cNvSpPr>
            <a:spLocks noGrp="1"/>
          </p:cNvSpPr>
          <p:nvPr>
            <p:ph idx="1"/>
          </p:nvPr>
        </p:nvSpPr>
        <p:spPr>
          <a:xfrm>
            <a:off x="327804" y="920151"/>
            <a:ext cx="11559396" cy="5037826"/>
          </a:xfrm>
        </p:spPr>
        <p:txBody>
          <a:bodyPr>
            <a:noAutofit/>
          </a:bodyPr>
          <a:lstStyle/>
          <a:p>
            <a:pPr algn="just">
              <a:spcAft>
                <a:spcPts val="750"/>
              </a:spcAft>
              <a:buFont typeface="Arial" panose="020B0604020202020204" pitchFamily="34" charset="0"/>
              <a:buChar char="•"/>
            </a:pPr>
            <a:r>
              <a:rPr lang="en-US" sz="2000" b="1" i="0" dirty="0">
                <a:solidFill>
                  <a:srgbClr val="1D1D1D"/>
                </a:solidFill>
                <a:effectLst/>
                <a:latin typeface="Aparajita" panose="02020603050405020304" pitchFamily="18" charset="0"/>
                <a:cs typeface="Aparajita" panose="02020603050405020304" pitchFamily="18" charset="0"/>
              </a:rPr>
              <a:t>Calculation Intersection over union (</a:t>
            </a:r>
            <a:r>
              <a:rPr lang="en-US" sz="2000" b="1" i="0" dirty="0" err="1">
                <a:solidFill>
                  <a:srgbClr val="1D1D1D"/>
                </a:solidFill>
                <a:effectLst/>
                <a:latin typeface="Aparajita" panose="02020603050405020304" pitchFamily="18" charset="0"/>
                <a:cs typeface="Aparajita" panose="02020603050405020304" pitchFamily="18" charset="0"/>
              </a:rPr>
              <a:t>IoU</a:t>
            </a:r>
            <a:r>
              <a:rPr lang="en-US" sz="2000" b="1" i="0" dirty="0">
                <a:solidFill>
                  <a:srgbClr val="1D1D1D"/>
                </a:solidFill>
                <a:effectLst/>
                <a:latin typeface="Aparajita" panose="02020603050405020304" pitchFamily="18" charset="0"/>
                <a:cs typeface="Aparajita" panose="02020603050405020304" pitchFamily="18" charset="0"/>
              </a:rPr>
              <a:t>):</a:t>
            </a:r>
            <a:r>
              <a:rPr lang="en-US" sz="2000" b="0" i="0" dirty="0">
                <a:solidFill>
                  <a:srgbClr val="1D1D1D"/>
                </a:solidFill>
                <a:effectLst/>
                <a:latin typeface="Aparajita" panose="02020603050405020304" pitchFamily="18" charset="0"/>
                <a:cs typeface="Aparajita" panose="02020603050405020304" pitchFamily="18" charset="0"/>
              </a:rPr>
              <a:t> </a:t>
            </a:r>
          </a:p>
          <a:p>
            <a:pPr algn="just">
              <a:lnSpc>
                <a:spcPts val="2925"/>
              </a:lnSpc>
              <a:spcAft>
                <a:spcPts val="1500"/>
              </a:spcAft>
              <a:buNone/>
            </a:pPr>
            <a:endParaRPr lang="en-US" sz="2000" b="0" i="0" dirty="0">
              <a:solidFill>
                <a:srgbClr val="1D1D1D"/>
              </a:solidFill>
              <a:effectLst/>
              <a:latin typeface="Aparajita" panose="02020603050405020304" pitchFamily="18" charset="0"/>
              <a:cs typeface="Aparajita" panose="02020603050405020304" pitchFamily="18" charset="0"/>
            </a:endParaRPr>
          </a:p>
        </p:txBody>
      </p:sp>
      <p:pic>
        <p:nvPicPr>
          <p:cNvPr id="3" name="Picture 2">
            <a:extLst>
              <a:ext uri="{FF2B5EF4-FFF2-40B4-BE49-F238E27FC236}">
                <a16:creationId xmlns:a16="http://schemas.microsoft.com/office/drawing/2014/main" id="{26C93FBB-AE2E-49DD-7F6D-8E1FC5EC6BE7}"/>
              </a:ext>
            </a:extLst>
          </p:cNvPr>
          <p:cNvPicPr>
            <a:picLocks noChangeAspect="1"/>
          </p:cNvPicPr>
          <p:nvPr/>
        </p:nvPicPr>
        <p:blipFill>
          <a:blip r:embed="rId4"/>
          <a:stretch>
            <a:fillRect/>
          </a:stretch>
        </p:blipFill>
        <p:spPr>
          <a:xfrm>
            <a:off x="842375" y="1691832"/>
            <a:ext cx="11044825" cy="4565194"/>
          </a:xfrm>
          <a:prstGeom prst="rect">
            <a:avLst/>
          </a:prstGeom>
        </p:spPr>
      </p:pic>
    </p:spTree>
    <p:extLst>
      <p:ext uri="{BB962C8B-B14F-4D97-AF65-F5344CB8AC3E}">
        <p14:creationId xmlns:p14="http://schemas.microsoft.com/office/powerpoint/2010/main" val="17002253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2DE26-B8FE-71FA-FCBF-0EE95DBEC458}"/>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560208F9-0121-FDFD-C53D-143C8BFCFB0C}"/>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925"/>
              </a:lnSpc>
              <a:spcAft>
                <a:spcPts val="1500"/>
              </a:spcAft>
            </a:pPr>
            <a:r>
              <a:rPr lang="en-IN" sz="2800" b="1" i="0">
                <a:solidFill>
                  <a:schemeClr val="bg1"/>
                </a:solidFill>
                <a:effectLst/>
                <a:latin typeface="Euclidcirculara webxl"/>
              </a:rPr>
              <a:t>Evaluating Object Detection Models</a:t>
            </a:r>
          </a:p>
        </p:txBody>
      </p:sp>
      <p:pic>
        <p:nvPicPr>
          <p:cNvPr id="2" name="Picture 2" descr="Home">
            <a:extLst>
              <a:ext uri="{FF2B5EF4-FFF2-40B4-BE49-F238E27FC236}">
                <a16:creationId xmlns:a16="http://schemas.microsoft.com/office/drawing/2014/main" id="{E000071E-BC6D-0FB4-F692-FD203F322F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26A9589D-DDB9-9F97-06C9-A9FBC73E3AA1}"/>
              </a:ext>
            </a:extLst>
          </p:cNvPr>
          <p:cNvSpPr>
            <a:spLocks noGrp="1"/>
          </p:cNvSpPr>
          <p:nvPr>
            <p:ph idx="1"/>
          </p:nvPr>
        </p:nvSpPr>
        <p:spPr>
          <a:xfrm>
            <a:off x="327804" y="920151"/>
            <a:ext cx="11559396" cy="5037826"/>
          </a:xfrm>
        </p:spPr>
        <p:txBody>
          <a:bodyPr>
            <a:noAutofit/>
          </a:bodyPr>
          <a:lstStyle/>
          <a:p>
            <a:pPr algn="just">
              <a:spcAft>
                <a:spcPts val="750"/>
              </a:spcAft>
              <a:buFont typeface="Arial" panose="020B0604020202020204" pitchFamily="34" charset="0"/>
              <a:buChar char="•"/>
            </a:pPr>
            <a:r>
              <a:rPr lang="en-US" b="1" i="0" dirty="0">
                <a:solidFill>
                  <a:srgbClr val="002060"/>
                </a:solidFill>
                <a:effectLst/>
                <a:latin typeface="Aparajita" panose="02020603050405020304" pitchFamily="18" charset="0"/>
                <a:cs typeface="Aparajita" panose="02020603050405020304" pitchFamily="18" charset="0"/>
              </a:rPr>
              <a:t>Calculation Intersection over union (</a:t>
            </a:r>
            <a:r>
              <a:rPr lang="en-US" b="1" i="0" dirty="0" err="1">
                <a:solidFill>
                  <a:srgbClr val="002060"/>
                </a:solidFill>
                <a:effectLst/>
                <a:latin typeface="Aparajita" panose="02020603050405020304" pitchFamily="18" charset="0"/>
                <a:cs typeface="Aparajita" panose="02020603050405020304" pitchFamily="18" charset="0"/>
              </a:rPr>
              <a:t>IoU</a:t>
            </a:r>
            <a:r>
              <a:rPr lang="en-US" b="1" i="0" dirty="0">
                <a:solidFill>
                  <a:srgbClr val="002060"/>
                </a:solidFill>
                <a:effectLst/>
                <a:latin typeface="Aparajita" panose="02020603050405020304" pitchFamily="18" charset="0"/>
                <a:cs typeface="Aparajita" panose="02020603050405020304" pitchFamily="18" charset="0"/>
              </a:rPr>
              <a:t>) Example:</a:t>
            </a:r>
            <a:r>
              <a:rPr lang="en-US" b="0" i="0" dirty="0">
                <a:solidFill>
                  <a:srgbClr val="002060"/>
                </a:solidFill>
                <a:effectLst/>
                <a:latin typeface="Aparajita" panose="02020603050405020304" pitchFamily="18" charset="0"/>
                <a:cs typeface="Aparajita" panose="02020603050405020304" pitchFamily="18" charset="0"/>
              </a:rPr>
              <a:t> </a:t>
            </a:r>
          </a:p>
          <a:p>
            <a:pPr algn="just">
              <a:spcAft>
                <a:spcPts val="750"/>
              </a:spcAft>
              <a:buFont typeface="Arial" panose="020B0604020202020204" pitchFamily="34" charset="0"/>
              <a:buChar char="•"/>
            </a:pPr>
            <a:endParaRPr lang="en-US" b="0" i="0" dirty="0">
              <a:solidFill>
                <a:srgbClr val="1D1D1D"/>
              </a:solidFill>
              <a:effectLst/>
              <a:latin typeface="Aparajita" panose="02020603050405020304" pitchFamily="18" charset="0"/>
              <a:cs typeface="Aparajita" panose="02020603050405020304" pitchFamily="18" charset="0"/>
            </a:endParaRPr>
          </a:p>
          <a:p>
            <a:pPr algn="just">
              <a:lnSpc>
                <a:spcPts val="2925"/>
              </a:lnSpc>
              <a:spcAft>
                <a:spcPts val="1500"/>
              </a:spcAft>
              <a:buNone/>
            </a:pPr>
            <a:endParaRPr lang="en-US" b="0" i="0" dirty="0">
              <a:solidFill>
                <a:srgbClr val="1D1D1D"/>
              </a:solidFill>
              <a:effectLst/>
              <a:latin typeface="Aparajita" panose="02020603050405020304" pitchFamily="18" charset="0"/>
              <a:cs typeface="Aparajita" panose="02020603050405020304" pitchFamily="18" charset="0"/>
            </a:endParaRPr>
          </a:p>
        </p:txBody>
      </p:sp>
      <p:pic>
        <p:nvPicPr>
          <p:cNvPr id="12" name="Picture 11">
            <a:extLst>
              <a:ext uri="{FF2B5EF4-FFF2-40B4-BE49-F238E27FC236}">
                <a16:creationId xmlns:a16="http://schemas.microsoft.com/office/drawing/2014/main" id="{B8E65184-6288-AB62-2E4D-C2C88728FEF2}"/>
              </a:ext>
            </a:extLst>
          </p:cNvPr>
          <p:cNvPicPr>
            <a:picLocks noChangeAspect="1"/>
          </p:cNvPicPr>
          <p:nvPr/>
        </p:nvPicPr>
        <p:blipFill>
          <a:blip r:embed="rId4"/>
          <a:stretch>
            <a:fillRect/>
          </a:stretch>
        </p:blipFill>
        <p:spPr>
          <a:xfrm>
            <a:off x="236794" y="1558464"/>
            <a:ext cx="7497221" cy="4525006"/>
          </a:xfrm>
          <a:prstGeom prst="rect">
            <a:avLst/>
          </a:prstGeom>
        </p:spPr>
      </p:pic>
      <p:pic>
        <p:nvPicPr>
          <p:cNvPr id="13" name="Picture 12">
            <a:extLst>
              <a:ext uri="{FF2B5EF4-FFF2-40B4-BE49-F238E27FC236}">
                <a16:creationId xmlns:a16="http://schemas.microsoft.com/office/drawing/2014/main" id="{D6B06707-7D8C-5D50-81E6-9C584628C87A}"/>
              </a:ext>
            </a:extLst>
          </p:cNvPr>
          <p:cNvPicPr>
            <a:picLocks noChangeAspect="1"/>
          </p:cNvPicPr>
          <p:nvPr/>
        </p:nvPicPr>
        <p:blipFill>
          <a:blip r:embed="rId5"/>
          <a:stretch>
            <a:fillRect/>
          </a:stretch>
        </p:blipFill>
        <p:spPr>
          <a:xfrm>
            <a:off x="6678239" y="1387414"/>
            <a:ext cx="5390071" cy="5390071"/>
          </a:xfrm>
          <a:prstGeom prst="rect">
            <a:avLst/>
          </a:prstGeom>
        </p:spPr>
      </p:pic>
    </p:spTree>
    <p:extLst>
      <p:ext uri="{BB962C8B-B14F-4D97-AF65-F5344CB8AC3E}">
        <p14:creationId xmlns:p14="http://schemas.microsoft.com/office/powerpoint/2010/main" val="27237300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66DCD-1E89-0A7F-320C-4C5E328874D6}"/>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D9D2792A-1F20-58B8-252E-73EE3F2C4408}"/>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925"/>
              </a:lnSpc>
              <a:spcAft>
                <a:spcPts val="1500"/>
              </a:spcAft>
            </a:pPr>
            <a:r>
              <a:rPr lang="en-IN" sz="2800" b="1" i="0">
                <a:solidFill>
                  <a:schemeClr val="bg1"/>
                </a:solidFill>
                <a:effectLst/>
                <a:latin typeface="Euclidcirculara webxl"/>
              </a:rPr>
              <a:t>Evaluating Object Detection Models</a:t>
            </a:r>
          </a:p>
        </p:txBody>
      </p:sp>
      <p:pic>
        <p:nvPicPr>
          <p:cNvPr id="2" name="Picture 2" descr="Home">
            <a:extLst>
              <a:ext uri="{FF2B5EF4-FFF2-40B4-BE49-F238E27FC236}">
                <a16:creationId xmlns:a16="http://schemas.microsoft.com/office/drawing/2014/main" id="{A4EE3CD4-0286-B4D8-D68A-E0C9BEE37A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EF4D0CFB-BE90-822D-C309-447A649F1893}"/>
              </a:ext>
            </a:extLst>
          </p:cNvPr>
          <p:cNvSpPr>
            <a:spLocks noGrp="1"/>
          </p:cNvSpPr>
          <p:nvPr>
            <p:ph idx="1"/>
          </p:nvPr>
        </p:nvSpPr>
        <p:spPr>
          <a:xfrm>
            <a:off x="327804" y="920151"/>
            <a:ext cx="11559396" cy="5037826"/>
          </a:xfrm>
        </p:spPr>
        <p:txBody>
          <a:bodyPr>
            <a:noAutofit/>
          </a:bodyPr>
          <a:lstStyle/>
          <a:p>
            <a:pPr algn="just">
              <a:spcAft>
                <a:spcPts val="750"/>
              </a:spcAft>
              <a:buFont typeface="Arial" panose="020B0604020202020204" pitchFamily="34" charset="0"/>
              <a:buChar char="•"/>
            </a:pPr>
            <a:r>
              <a:rPr lang="en-US" b="1" i="0" dirty="0">
                <a:solidFill>
                  <a:srgbClr val="002060"/>
                </a:solidFill>
                <a:effectLst/>
                <a:latin typeface="Aparajita" panose="02020603050405020304" pitchFamily="18" charset="0"/>
                <a:cs typeface="Aparajita" panose="02020603050405020304" pitchFamily="18" charset="0"/>
              </a:rPr>
              <a:t>Calculation Intersection over union (</a:t>
            </a:r>
            <a:r>
              <a:rPr lang="en-US" b="1" i="0" dirty="0" err="1">
                <a:solidFill>
                  <a:srgbClr val="002060"/>
                </a:solidFill>
                <a:effectLst/>
                <a:latin typeface="Aparajita" panose="02020603050405020304" pitchFamily="18" charset="0"/>
                <a:cs typeface="Aparajita" panose="02020603050405020304" pitchFamily="18" charset="0"/>
              </a:rPr>
              <a:t>IoU</a:t>
            </a:r>
            <a:r>
              <a:rPr lang="en-US" b="1" i="0" dirty="0">
                <a:solidFill>
                  <a:srgbClr val="002060"/>
                </a:solidFill>
                <a:effectLst/>
                <a:latin typeface="Aparajita" panose="02020603050405020304" pitchFamily="18" charset="0"/>
                <a:cs typeface="Aparajita" panose="02020603050405020304" pitchFamily="18" charset="0"/>
              </a:rPr>
              <a:t>) Example:</a:t>
            </a:r>
            <a:r>
              <a:rPr lang="en-US" b="0" i="0" dirty="0">
                <a:solidFill>
                  <a:srgbClr val="002060"/>
                </a:solidFill>
                <a:effectLst/>
                <a:latin typeface="Aparajita" panose="02020603050405020304" pitchFamily="18" charset="0"/>
                <a:cs typeface="Aparajita" panose="02020603050405020304" pitchFamily="18" charset="0"/>
              </a:rPr>
              <a:t> </a:t>
            </a:r>
          </a:p>
          <a:p>
            <a:pPr algn="just">
              <a:spcAft>
                <a:spcPts val="750"/>
              </a:spcAft>
              <a:buFont typeface="Arial" panose="020B0604020202020204" pitchFamily="34" charset="0"/>
              <a:buChar char="•"/>
            </a:pPr>
            <a:endParaRPr lang="en-US" b="0" i="0" dirty="0">
              <a:solidFill>
                <a:srgbClr val="1D1D1D"/>
              </a:solidFill>
              <a:effectLst/>
              <a:latin typeface="Aparajita" panose="02020603050405020304" pitchFamily="18" charset="0"/>
              <a:cs typeface="Aparajita" panose="02020603050405020304" pitchFamily="18" charset="0"/>
            </a:endParaRPr>
          </a:p>
          <a:p>
            <a:pPr algn="just">
              <a:lnSpc>
                <a:spcPts val="2925"/>
              </a:lnSpc>
              <a:spcAft>
                <a:spcPts val="1500"/>
              </a:spcAft>
              <a:buNone/>
            </a:pPr>
            <a:endParaRPr lang="en-US" b="0" i="0" dirty="0">
              <a:solidFill>
                <a:srgbClr val="1D1D1D"/>
              </a:solidFill>
              <a:effectLst/>
              <a:latin typeface="Aparajita" panose="02020603050405020304" pitchFamily="18" charset="0"/>
              <a:cs typeface="Aparajita" panose="02020603050405020304" pitchFamily="18" charset="0"/>
            </a:endParaRPr>
          </a:p>
        </p:txBody>
      </p:sp>
      <p:pic>
        <p:nvPicPr>
          <p:cNvPr id="6" name="Picture 5">
            <a:extLst>
              <a:ext uri="{FF2B5EF4-FFF2-40B4-BE49-F238E27FC236}">
                <a16:creationId xmlns:a16="http://schemas.microsoft.com/office/drawing/2014/main" id="{942D4D82-EEBF-58C8-7C71-A654865D32BF}"/>
              </a:ext>
            </a:extLst>
          </p:cNvPr>
          <p:cNvPicPr>
            <a:picLocks noChangeAspect="1"/>
          </p:cNvPicPr>
          <p:nvPr/>
        </p:nvPicPr>
        <p:blipFill>
          <a:blip r:embed="rId4"/>
          <a:stretch>
            <a:fillRect/>
          </a:stretch>
        </p:blipFill>
        <p:spPr>
          <a:xfrm>
            <a:off x="608676" y="1356638"/>
            <a:ext cx="6350924" cy="5501362"/>
          </a:xfrm>
          <a:prstGeom prst="rect">
            <a:avLst/>
          </a:prstGeom>
        </p:spPr>
      </p:pic>
      <p:pic>
        <p:nvPicPr>
          <p:cNvPr id="7" name="Picture 6">
            <a:extLst>
              <a:ext uri="{FF2B5EF4-FFF2-40B4-BE49-F238E27FC236}">
                <a16:creationId xmlns:a16="http://schemas.microsoft.com/office/drawing/2014/main" id="{2F464ED0-50B1-D37D-A81C-1F646FD29BF6}"/>
              </a:ext>
            </a:extLst>
          </p:cNvPr>
          <p:cNvPicPr>
            <a:picLocks noChangeAspect="1"/>
          </p:cNvPicPr>
          <p:nvPr/>
        </p:nvPicPr>
        <p:blipFill>
          <a:blip r:embed="rId5"/>
          <a:stretch>
            <a:fillRect/>
          </a:stretch>
        </p:blipFill>
        <p:spPr>
          <a:xfrm>
            <a:off x="6743509" y="1231145"/>
            <a:ext cx="5390071" cy="5390071"/>
          </a:xfrm>
          <a:prstGeom prst="rect">
            <a:avLst/>
          </a:prstGeom>
        </p:spPr>
      </p:pic>
    </p:spTree>
    <p:extLst>
      <p:ext uri="{BB962C8B-B14F-4D97-AF65-F5344CB8AC3E}">
        <p14:creationId xmlns:p14="http://schemas.microsoft.com/office/powerpoint/2010/main" val="41202075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E3933-B58D-4095-58CD-1E625B9580DD}"/>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47D1CE2C-DB74-6FA1-254C-430ECAAD43AB}"/>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925"/>
              </a:lnSpc>
              <a:spcAft>
                <a:spcPts val="1500"/>
              </a:spcAft>
            </a:pPr>
            <a:r>
              <a:rPr lang="en-IN" sz="2800" b="1" i="0">
                <a:solidFill>
                  <a:schemeClr val="bg1"/>
                </a:solidFill>
                <a:effectLst/>
                <a:latin typeface="Euclidcirculara webxl"/>
              </a:rPr>
              <a:t>Evaluating Object Detection Models</a:t>
            </a:r>
          </a:p>
        </p:txBody>
      </p:sp>
      <p:pic>
        <p:nvPicPr>
          <p:cNvPr id="2" name="Picture 2" descr="Home">
            <a:extLst>
              <a:ext uri="{FF2B5EF4-FFF2-40B4-BE49-F238E27FC236}">
                <a16:creationId xmlns:a16="http://schemas.microsoft.com/office/drawing/2014/main" id="{0EBA30E1-9993-C64E-A74D-CE7D9481B8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99A8DE84-7499-8DA7-910C-B0530FFD51AF}"/>
              </a:ext>
            </a:extLst>
          </p:cNvPr>
          <p:cNvSpPr>
            <a:spLocks noGrp="1"/>
          </p:cNvSpPr>
          <p:nvPr>
            <p:ph idx="1"/>
          </p:nvPr>
        </p:nvSpPr>
        <p:spPr>
          <a:xfrm>
            <a:off x="327804" y="920151"/>
            <a:ext cx="11559396" cy="5037826"/>
          </a:xfrm>
        </p:spPr>
        <p:txBody>
          <a:bodyPr>
            <a:noAutofit/>
          </a:bodyPr>
          <a:lstStyle/>
          <a:p>
            <a:pPr algn="just">
              <a:spcAft>
                <a:spcPts val="750"/>
              </a:spcAft>
              <a:buFont typeface="Arial" panose="020B0604020202020204" pitchFamily="34" charset="0"/>
              <a:buChar char="•"/>
            </a:pPr>
            <a:r>
              <a:rPr lang="en-US" b="1" i="0" dirty="0">
                <a:solidFill>
                  <a:srgbClr val="002060"/>
                </a:solidFill>
                <a:effectLst/>
                <a:latin typeface="Aparajita" panose="02020603050405020304" pitchFamily="18" charset="0"/>
                <a:cs typeface="Aparajita" panose="02020603050405020304" pitchFamily="18" charset="0"/>
              </a:rPr>
              <a:t>Calculation Intersection over union (</a:t>
            </a:r>
            <a:r>
              <a:rPr lang="en-US" b="1" i="0" dirty="0" err="1">
                <a:solidFill>
                  <a:srgbClr val="002060"/>
                </a:solidFill>
                <a:effectLst/>
                <a:latin typeface="Aparajita" panose="02020603050405020304" pitchFamily="18" charset="0"/>
                <a:cs typeface="Aparajita" panose="02020603050405020304" pitchFamily="18" charset="0"/>
              </a:rPr>
              <a:t>IoU</a:t>
            </a:r>
            <a:r>
              <a:rPr lang="en-US" b="1" i="0" dirty="0">
                <a:solidFill>
                  <a:srgbClr val="002060"/>
                </a:solidFill>
                <a:effectLst/>
                <a:latin typeface="Aparajita" panose="02020603050405020304" pitchFamily="18" charset="0"/>
                <a:cs typeface="Aparajita" panose="02020603050405020304" pitchFamily="18" charset="0"/>
              </a:rPr>
              <a:t>) Example:</a:t>
            </a:r>
            <a:r>
              <a:rPr lang="en-US" b="0" i="0" dirty="0">
                <a:solidFill>
                  <a:srgbClr val="002060"/>
                </a:solidFill>
                <a:effectLst/>
                <a:latin typeface="Aparajita" panose="02020603050405020304" pitchFamily="18" charset="0"/>
                <a:cs typeface="Aparajita" panose="02020603050405020304" pitchFamily="18" charset="0"/>
              </a:rPr>
              <a:t> </a:t>
            </a:r>
          </a:p>
          <a:p>
            <a:pPr algn="just">
              <a:spcAft>
                <a:spcPts val="750"/>
              </a:spcAft>
              <a:buFont typeface="Arial" panose="020B0604020202020204" pitchFamily="34" charset="0"/>
              <a:buChar char="•"/>
            </a:pPr>
            <a:endParaRPr lang="en-US" b="0" i="0" dirty="0">
              <a:solidFill>
                <a:srgbClr val="1D1D1D"/>
              </a:solidFill>
              <a:effectLst/>
              <a:latin typeface="Aparajita" panose="02020603050405020304" pitchFamily="18" charset="0"/>
              <a:cs typeface="Aparajita" panose="02020603050405020304" pitchFamily="18" charset="0"/>
            </a:endParaRPr>
          </a:p>
          <a:p>
            <a:pPr algn="just">
              <a:lnSpc>
                <a:spcPts val="2925"/>
              </a:lnSpc>
              <a:spcAft>
                <a:spcPts val="1500"/>
              </a:spcAft>
              <a:buNone/>
            </a:pPr>
            <a:endParaRPr lang="en-US" b="0" i="0" dirty="0">
              <a:solidFill>
                <a:srgbClr val="1D1D1D"/>
              </a:solidFill>
              <a:effectLst/>
              <a:latin typeface="Aparajita" panose="02020603050405020304" pitchFamily="18" charset="0"/>
              <a:cs typeface="Aparajita" panose="02020603050405020304" pitchFamily="18" charset="0"/>
            </a:endParaRPr>
          </a:p>
        </p:txBody>
      </p:sp>
      <p:pic>
        <p:nvPicPr>
          <p:cNvPr id="7" name="Picture 6">
            <a:extLst>
              <a:ext uri="{FF2B5EF4-FFF2-40B4-BE49-F238E27FC236}">
                <a16:creationId xmlns:a16="http://schemas.microsoft.com/office/drawing/2014/main" id="{E7B486EE-8CC3-1E68-5A85-E300ED5CA478}"/>
              </a:ext>
            </a:extLst>
          </p:cNvPr>
          <p:cNvPicPr>
            <a:picLocks noChangeAspect="1"/>
          </p:cNvPicPr>
          <p:nvPr/>
        </p:nvPicPr>
        <p:blipFill>
          <a:blip r:embed="rId4"/>
          <a:stretch>
            <a:fillRect/>
          </a:stretch>
        </p:blipFill>
        <p:spPr>
          <a:xfrm>
            <a:off x="649856" y="1503241"/>
            <a:ext cx="10892287" cy="4869653"/>
          </a:xfrm>
          <a:prstGeom prst="rect">
            <a:avLst/>
          </a:prstGeom>
        </p:spPr>
      </p:pic>
    </p:spTree>
    <p:extLst>
      <p:ext uri="{BB962C8B-B14F-4D97-AF65-F5344CB8AC3E}">
        <p14:creationId xmlns:p14="http://schemas.microsoft.com/office/powerpoint/2010/main" val="35871397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341BE-C41E-1159-AE2B-5CECEDE1D56A}"/>
            </a:ext>
          </a:extLst>
        </p:cNvPr>
        <p:cNvGrpSpPr/>
        <p:nvPr/>
      </p:nvGrpSpPr>
      <p:grpSpPr>
        <a:xfrm>
          <a:off x="0" y="0"/>
          <a:ext cx="0" cy="0"/>
          <a:chOff x="0" y="0"/>
          <a:chExt cx="0" cy="0"/>
        </a:xfrm>
      </p:grpSpPr>
      <p:sp>
        <p:nvSpPr>
          <p:cNvPr id="5" name="Rectangles 4">
            <a:extLst>
              <a:ext uri="{FF2B5EF4-FFF2-40B4-BE49-F238E27FC236}">
                <a16:creationId xmlns:a16="http://schemas.microsoft.com/office/drawing/2014/main" id="{C552B0BE-20A1-F062-7EE8-67635B4C9B58}"/>
              </a:ext>
            </a:extLst>
          </p:cNvPr>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700"/>
              </a:lnSpc>
              <a:spcBef>
                <a:spcPts val="1500"/>
              </a:spcBef>
              <a:spcAft>
                <a:spcPts val="750"/>
              </a:spcAft>
            </a:pPr>
            <a:r>
              <a:rPr lang="en-US" sz="2800" b="1" i="0" dirty="0">
                <a:solidFill>
                  <a:schemeClr val="bg1"/>
                </a:solidFill>
                <a:effectLst/>
                <a:latin typeface="Euclidcirculara webxl"/>
              </a:rPr>
              <a:t>References</a:t>
            </a:r>
          </a:p>
        </p:txBody>
      </p:sp>
      <p:pic>
        <p:nvPicPr>
          <p:cNvPr id="2" name="Picture 2" descr="Home">
            <a:extLst>
              <a:ext uri="{FF2B5EF4-FFF2-40B4-BE49-F238E27FC236}">
                <a16:creationId xmlns:a16="http://schemas.microsoft.com/office/drawing/2014/main" id="{E5CB3F3C-267D-4C78-733F-C619742B1E1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A851248D-520E-5FCD-A384-B80581053174}"/>
              </a:ext>
            </a:extLst>
          </p:cNvPr>
          <p:cNvSpPr>
            <a:spLocks noGrp="1"/>
          </p:cNvSpPr>
          <p:nvPr>
            <p:ph idx="1"/>
          </p:nvPr>
        </p:nvSpPr>
        <p:spPr>
          <a:xfrm>
            <a:off x="327804" y="920151"/>
            <a:ext cx="11559396" cy="5037826"/>
          </a:xfrm>
        </p:spPr>
        <p:txBody>
          <a:bodyPr>
            <a:noAutofit/>
          </a:bodyPr>
          <a:lstStyle/>
          <a:p>
            <a:pPr algn="l">
              <a:lnSpc>
                <a:spcPts val="2925"/>
              </a:lnSpc>
              <a:spcAft>
                <a:spcPts val="1500"/>
              </a:spcAft>
              <a:buNone/>
            </a:pPr>
            <a:r>
              <a:rPr lang="en-US" sz="2200" b="1" i="0" dirty="0">
                <a:solidFill>
                  <a:srgbClr val="1D1D1D"/>
                </a:solidFill>
                <a:effectLst/>
                <a:latin typeface="Aparajita" panose="02020603050405020304" pitchFamily="18" charset="0"/>
                <a:cs typeface="Aparajita" panose="02020603050405020304" pitchFamily="18" charset="0"/>
                <a:hlinkClick r:id="rId4"/>
              </a:rPr>
              <a:t>https://www.superannotate.com/blog/object-detection-with-deep-learning</a:t>
            </a:r>
            <a:endParaRPr lang="en-US" sz="2200" b="1" i="0" dirty="0">
              <a:solidFill>
                <a:srgbClr val="1D1D1D"/>
              </a:solidFill>
              <a:effectLst/>
              <a:latin typeface="Aparajita" panose="02020603050405020304" pitchFamily="18" charset="0"/>
              <a:cs typeface="Aparajita" panose="02020603050405020304" pitchFamily="18" charset="0"/>
            </a:endParaRPr>
          </a:p>
          <a:p>
            <a:pPr algn="l">
              <a:lnSpc>
                <a:spcPts val="2925"/>
              </a:lnSpc>
              <a:spcAft>
                <a:spcPts val="1500"/>
              </a:spcAft>
              <a:buNone/>
            </a:pPr>
            <a:r>
              <a:rPr lang="en-US" sz="2200" b="1" dirty="0" err="1">
                <a:solidFill>
                  <a:srgbClr val="1D1D1D"/>
                </a:solidFill>
                <a:latin typeface="Aparajita" panose="02020603050405020304" pitchFamily="18" charset="0"/>
                <a:cs typeface="Aparajita" panose="02020603050405020304" pitchFamily="18" charset="0"/>
              </a:rPr>
              <a:t>Youtube</a:t>
            </a:r>
            <a:r>
              <a:rPr lang="en-US" sz="2200" b="1" dirty="0">
                <a:solidFill>
                  <a:srgbClr val="1D1D1D"/>
                </a:solidFill>
                <a:latin typeface="Aparajita" panose="02020603050405020304" pitchFamily="18" charset="0"/>
                <a:cs typeface="Aparajita" panose="02020603050405020304" pitchFamily="18" charset="0"/>
              </a:rPr>
              <a:t> Link: </a:t>
            </a:r>
            <a:r>
              <a:rPr lang="en-US" sz="2200" b="1" dirty="0">
                <a:solidFill>
                  <a:srgbClr val="1D1D1D"/>
                </a:solidFill>
                <a:latin typeface="Aparajita" panose="02020603050405020304" pitchFamily="18" charset="0"/>
                <a:cs typeface="Aparajita" panose="02020603050405020304" pitchFamily="18" charset="0"/>
                <a:hlinkClick r:id="rId5"/>
              </a:rPr>
              <a:t>https://www.youtube.com/watch?v=ag3DLKsl2vk</a:t>
            </a:r>
            <a:endParaRPr lang="en-US" sz="2200" b="1" dirty="0">
              <a:solidFill>
                <a:srgbClr val="1D1D1D"/>
              </a:solidFill>
              <a:latin typeface="Aparajita" panose="02020603050405020304" pitchFamily="18" charset="0"/>
              <a:cs typeface="Aparajita" panose="02020603050405020304" pitchFamily="18" charset="0"/>
            </a:endParaRPr>
          </a:p>
          <a:p>
            <a:pPr algn="l">
              <a:lnSpc>
                <a:spcPts val="2925"/>
              </a:lnSpc>
              <a:spcAft>
                <a:spcPts val="1500"/>
              </a:spcAft>
              <a:buNone/>
            </a:pPr>
            <a:r>
              <a:rPr lang="en-US" sz="2200" b="1" dirty="0">
                <a:solidFill>
                  <a:srgbClr val="1D1D1D"/>
                </a:solidFill>
                <a:latin typeface="Aparajita" panose="02020603050405020304" pitchFamily="18" charset="0"/>
                <a:cs typeface="Aparajita" panose="02020603050405020304" pitchFamily="18" charset="0"/>
              </a:rPr>
              <a:t>YOLO: </a:t>
            </a:r>
            <a:r>
              <a:rPr lang="en-US" sz="2200" b="1" dirty="0">
                <a:solidFill>
                  <a:srgbClr val="1D1D1D"/>
                </a:solidFill>
                <a:latin typeface="Aparajita" panose="02020603050405020304" pitchFamily="18" charset="0"/>
                <a:cs typeface="Aparajita" panose="02020603050405020304" pitchFamily="18" charset="0"/>
                <a:hlinkClick r:id="rId6"/>
              </a:rPr>
              <a:t>https://colab.research.google.com/drive/1ozB3elmUUTmulIsGvhNR3mLNrFz4v6Bb?authuser=1#scrollTo=NnaQB2LiaQe2</a:t>
            </a:r>
            <a:endParaRPr lang="en-US" sz="2200" b="1" dirty="0">
              <a:solidFill>
                <a:srgbClr val="1D1D1D"/>
              </a:solidFill>
              <a:latin typeface="Aparajita" panose="02020603050405020304" pitchFamily="18" charset="0"/>
              <a:cs typeface="Aparajita" panose="02020603050405020304" pitchFamily="18" charset="0"/>
            </a:endParaRPr>
          </a:p>
          <a:p>
            <a:pPr algn="l">
              <a:lnSpc>
                <a:spcPts val="2925"/>
              </a:lnSpc>
              <a:spcAft>
                <a:spcPts val="1500"/>
              </a:spcAft>
              <a:buNone/>
            </a:pPr>
            <a:endParaRPr lang="en-US" sz="2200" b="1" i="0" dirty="0">
              <a:solidFill>
                <a:srgbClr val="1D1D1D"/>
              </a:solidFill>
              <a:effectLst/>
              <a:latin typeface="Aparajita" panose="02020603050405020304" pitchFamily="18" charset="0"/>
              <a:cs typeface="Aparajita" panose="02020603050405020304" pitchFamily="18" charset="0"/>
            </a:endParaRPr>
          </a:p>
          <a:p>
            <a:pPr algn="l">
              <a:lnSpc>
                <a:spcPts val="2925"/>
              </a:lnSpc>
              <a:spcAft>
                <a:spcPts val="1500"/>
              </a:spcAft>
              <a:buNone/>
            </a:pPr>
            <a:endParaRPr lang="en-US" sz="2200" b="0" i="0" dirty="0">
              <a:solidFill>
                <a:srgbClr val="1D1D1D"/>
              </a:solidFill>
              <a:effectLst/>
              <a:latin typeface="Aparajita" panose="02020603050405020304" pitchFamily="18" charset="0"/>
              <a:cs typeface="Aparajita" panose="02020603050405020304" pitchFamily="18" charset="0"/>
            </a:endParaRPr>
          </a:p>
        </p:txBody>
      </p:sp>
      <p:pic>
        <p:nvPicPr>
          <p:cNvPr id="7" name="Picture 6">
            <a:extLst>
              <a:ext uri="{FF2B5EF4-FFF2-40B4-BE49-F238E27FC236}">
                <a16:creationId xmlns:a16="http://schemas.microsoft.com/office/drawing/2014/main" id="{9D2DB8F1-3F6A-4335-9F61-E9B8A4724C9A}"/>
              </a:ext>
            </a:extLst>
          </p:cNvPr>
          <p:cNvPicPr>
            <a:picLocks noChangeAspect="1"/>
          </p:cNvPicPr>
          <p:nvPr/>
        </p:nvPicPr>
        <p:blipFill>
          <a:blip r:embed="rId7"/>
          <a:stretch>
            <a:fillRect/>
          </a:stretch>
        </p:blipFill>
        <p:spPr>
          <a:xfrm>
            <a:off x="3375804" y="3106588"/>
            <a:ext cx="6791863" cy="3820423"/>
          </a:xfrm>
          <a:prstGeom prst="rect">
            <a:avLst/>
          </a:prstGeom>
        </p:spPr>
      </p:pic>
    </p:spTree>
    <p:extLst>
      <p:ext uri="{BB962C8B-B14F-4D97-AF65-F5344CB8AC3E}">
        <p14:creationId xmlns:p14="http://schemas.microsoft.com/office/powerpoint/2010/main" val="3784820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s 4"/>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UNIT-3 </a:t>
            </a:r>
            <a:r>
              <a:rPr lang="en-US" sz="2800" b="1" i="0" dirty="0">
                <a:solidFill>
                  <a:schemeClr val="bg1"/>
                </a:solidFill>
                <a:effectLst/>
                <a:latin typeface="Inter"/>
              </a:rPr>
              <a:t>Problem With a Simple Convectional Layer And Lost Pixel</a:t>
            </a:r>
          </a:p>
        </p:txBody>
      </p:sp>
      <p:pic>
        <p:nvPicPr>
          <p:cNvPr id="2" name="Picture 2" descr="Ho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p:cNvPicPr>
            <a:picLocks noGrp="1" noChangeAspect="1"/>
          </p:cNvPicPr>
          <p:nvPr>
            <p:ph idx="1"/>
          </p:nvPr>
        </p:nvPicPr>
        <p:blipFill>
          <a:blip r:embed="rId3"/>
          <a:stretch>
            <a:fillRect/>
          </a:stretch>
        </p:blipFill>
        <p:spPr>
          <a:xfrm>
            <a:off x="2081842" y="863248"/>
            <a:ext cx="8568905" cy="570903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s 4"/>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UNIT-3 </a:t>
            </a:r>
            <a:r>
              <a:rPr lang="en-US" sz="2800" b="1" i="0" dirty="0">
                <a:solidFill>
                  <a:schemeClr val="bg1"/>
                </a:solidFill>
                <a:effectLst/>
                <a:latin typeface="Inter"/>
              </a:rPr>
              <a:t>Problem With a Simple Convectional Layer And Lost Pixel</a:t>
            </a:r>
          </a:p>
        </p:txBody>
      </p:sp>
      <p:pic>
        <p:nvPicPr>
          <p:cNvPr id="2" name="Picture 2" descr="Ho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idx="1"/>
          </p:nvPr>
        </p:nvSpPr>
        <p:spPr>
          <a:xfrm>
            <a:off x="713117" y="914400"/>
            <a:ext cx="11260347" cy="5943600"/>
          </a:xfrm>
        </p:spPr>
        <p:txBody>
          <a:bodyPr>
            <a:normAutofit/>
          </a:bodyPr>
          <a:lstStyle/>
          <a:p>
            <a:pPr algn="just"/>
            <a:r>
              <a:rPr lang="en-US" sz="2000" b="0" i="0" dirty="0">
                <a:effectLst/>
                <a:latin typeface="Inter"/>
              </a:rPr>
              <a:t>In a convolutional layer of a neural network, issues such as "lost pixels" typically arise due to the way convolution operations are applied to the input data. Here's a breakdown of what might be happening and how it can lead to lost pixels:</a:t>
            </a:r>
          </a:p>
          <a:p>
            <a:pPr lvl="1" algn="just"/>
            <a:r>
              <a:rPr lang="en-US" sz="1800" b="0" i="0" dirty="0">
                <a:effectLst/>
                <a:latin typeface="Inter"/>
              </a:rPr>
              <a:t>‍</a:t>
            </a:r>
            <a:r>
              <a:rPr lang="en-US" sz="1800" b="1" i="0" dirty="0">
                <a:effectLst/>
                <a:latin typeface="Tasaorbiterdeck Bold"/>
              </a:rPr>
              <a:t>Convolution Operation</a:t>
            </a:r>
            <a:r>
              <a:rPr lang="en-US" sz="1800" b="0" i="0" dirty="0">
                <a:effectLst/>
                <a:latin typeface="Inter"/>
              </a:rPr>
              <a:t>: In a convolutional layer, a filter (also known as a kernel) slides over the input data (which could be an image or a feature map from a previous layer). At each position, the filter computes a weighted sum of the input values it overlaps with, producing a single value in the output feature map.</a:t>
            </a:r>
          </a:p>
          <a:p>
            <a:pPr lvl="1" algn="just"/>
            <a:r>
              <a:rPr lang="en-US" sz="1800" b="1" i="0" dirty="0">
                <a:effectLst/>
                <a:latin typeface="Tasaorbiterdeck Bold"/>
              </a:rPr>
              <a:t>Boundary Effects</a:t>
            </a:r>
            <a:r>
              <a:rPr lang="en-US" sz="1800" b="0" i="0" dirty="0">
                <a:effectLst/>
                <a:latin typeface="Inter"/>
              </a:rPr>
              <a:t>: When the filter moves over the input, its effective region of influence is limited by its size. For example, a 3x3 filter covers a 3x3 region of the input. As the filter slides across the input, it computes outputs for positions where the filter can fully overlap with the input.</a:t>
            </a:r>
          </a:p>
          <a:p>
            <a:pPr lvl="1" algn="just"/>
            <a:r>
              <a:rPr lang="en-US" sz="1800" b="1" i="0" dirty="0">
                <a:effectLst/>
                <a:latin typeface="Tasaorbiterdeck Bold"/>
              </a:rPr>
              <a:t>Padding</a:t>
            </a:r>
            <a:r>
              <a:rPr lang="en-US" sz="1800" b="0" i="0" dirty="0">
                <a:effectLst/>
                <a:latin typeface="Inter"/>
              </a:rPr>
              <a:t>: The issue of "lost pixels" often arises due to the absence of padding in the convolution operation. If no padding is applied (known as "valid" padding), the filter cannot be centered on pixels near the edges of the input, as there aren't enough surrounding pixels to apply the filter fully. This results in a smaller output feature map compared to the input, effectively losing information (pixels) at the edges of the image.</a:t>
            </a:r>
          </a:p>
          <a:p>
            <a:pPr lvl="1" algn="just"/>
            <a:r>
              <a:rPr lang="en-US" sz="1800" b="1" i="0" dirty="0">
                <a:effectLst/>
                <a:latin typeface="Tasaorbiterdeck Bold"/>
              </a:rPr>
              <a:t>Solution - Padding</a:t>
            </a:r>
            <a:r>
              <a:rPr lang="en-US" sz="1800" b="0" i="0" dirty="0">
                <a:effectLst/>
                <a:latin typeface="Inter"/>
              </a:rPr>
              <a:t>: To mitigate this issue, padding can be applied around the input. Zero-padding is a common technique where extra rows and columns of zeros are added to the input image before applying convolution. This ensures that the filter can be centered on pixels near the edges, allowing for the computation of outputs for these positions as well.</a:t>
            </a:r>
          </a:p>
          <a:p>
            <a:pPr lvl="1" algn="just"/>
            <a:r>
              <a:rPr lang="en-US" sz="1800" b="1" i="0" dirty="0">
                <a:effectLst/>
                <a:latin typeface="Tasaorbiterdeck Bold"/>
              </a:rPr>
              <a:t>Impact on Network Performance</a:t>
            </a:r>
            <a:r>
              <a:rPr lang="en-US" sz="1800" b="0" i="0" dirty="0">
                <a:effectLst/>
                <a:latin typeface="Inter"/>
              </a:rPr>
              <a:t>: Lost pixels due to lack of padding can lead to a decrease in the effectiveness of the neural network. Information at the edges of the image might be critical for accurate feature extraction, especially in tasks like object detection or image segmentation, where the spatial integrity of the image is crucial.</a:t>
            </a:r>
          </a:p>
          <a:p>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s 4"/>
          <p:cNvSpPr/>
          <p:nvPr/>
        </p:nvSpPr>
        <p:spPr>
          <a:xfrm>
            <a:off x="1785620" y="-10794"/>
            <a:ext cx="10347960" cy="8054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750"/>
              </a:spcBef>
              <a:spcAft>
                <a:spcPts val="750"/>
              </a:spcAft>
              <a:buNone/>
            </a:pPr>
            <a:r>
              <a:rPr lang="en-US" sz="2800" b="1" dirty="0"/>
              <a:t>UNIT-3 </a:t>
            </a:r>
            <a:r>
              <a:rPr lang="en-US" sz="2800" b="1" i="0" dirty="0">
                <a:solidFill>
                  <a:schemeClr val="bg1"/>
                </a:solidFill>
                <a:effectLst/>
                <a:latin typeface="Inter"/>
              </a:rPr>
              <a:t>Effect of Padding on The Input Image</a:t>
            </a:r>
          </a:p>
        </p:txBody>
      </p:sp>
      <p:pic>
        <p:nvPicPr>
          <p:cNvPr id="2" name="Picture 2" descr="Ho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1"/>
            <a:ext cx="1764991" cy="756556"/>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7"/>
          <p:cNvPicPr>
            <a:picLocks noGrp="1" noChangeAspect="1"/>
          </p:cNvPicPr>
          <p:nvPr>
            <p:ph idx="1"/>
          </p:nvPr>
        </p:nvPicPr>
        <p:blipFill>
          <a:blip r:embed="rId3"/>
          <a:stretch>
            <a:fillRect/>
          </a:stretch>
        </p:blipFill>
        <p:spPr>
          <a:xfrm>
            <a:off x="1978324" y="842641"/>
            <a:ext cx="8936966" cy="595425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TotalTime>
  <Words>5788</Words>
  <Application>Microsoft Office PowerPoint</Application>
  <PresentationFormat>Widescreen</PresentationFormat>
  <Paragraphs>336</Paragraphs>
  <Slides>64</Slides>
  <Notes>26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64</vt:i4>
      </vt:variant>
    </vt:vector>
  </HeadingPairs>
  <TitlesOfParts>
    <vt:vector size="74" baseType="lpstr">
      <vt:lpstr>Aparajita</vt:lpstr>
      <vt:lpstr>Arial</vt:lpstr>
      <vt:lpstr>Calibri</vt:lpstr>
      <vt:lpstr>Calibri Light</vt:lpstr>
      <vt:lpstr>Euclidcirculara webxl</vt:lpstr>
      <vt:lpstr>Inter</vt:lpstr>
      <vt:lpstr>Tasaorbiterdeck Bold</vt:lpstr>
      <vt:lpstr>Times New Roman</vt:lpstr>
      <vt:lpstr>Office Theme</vt:lpstr>
      <vt:lpstr>1_Office Theme</vt:lpstr>
      <vt:lpstr>DETECTION &amp; RECOGNITION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Dr Raju Chauhan</dc:creator>
  <cp:lastModifiedBy>Dr Raju Chauhan</cp:lastModifiedBy>
  <cp:revision>4</cp:revision>
  <dcterms:created xsi:type="dcterms:W3CDTF">2025-03-09T17:15:00Z</dcterms:created>
  <dcterms:modified xsi:type="dcterms:W3CDTF">2025-04-20T18:56:30Z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3FEC9AED0D7A4156BA82BFC5F98F383F_13</vt:lpwstr>
  </property>
  <property fmtid="{D5CDD505-2E9C-101B-9397-08002B2CF9AE}" pid="3" name="KSOProductBuildVer">
    <vt:lpwstr>1033-12.2.0.20782</vt:lpwstr>
  </property>
</Properties>
</file>